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8" r:id="rId5"/>
    <p:sldId id="259" r:id="rId6"/>
    <p:sldId id="262" r:id="rId7"/>
    <p:sldId id="261" r:id="rId8"/>
    <p:sldId id="267" r:id="rId9"/>
    <p:sldId id="263" r:id="rId10"/>
    <p:sldId id="264" r:id="rId11"/>
    <p:sldId id="265" r:id="rId12"/>
    <p:sldId id="268" r:id="rId13"/>
    <p:sldId id="269" r:id="rId14"/>
    <p:sldId id="270" r:id="rId15"/>
    <p:sldId id="272" r:id="rId16"/>
    <p:sldId id="271" r:id="rId17"/>
    <p:sldId id="266" r:id="rId18"/>
    <p:sldId id="273" r:id="rId19"/>
    <p:sldId id="274" r:id="rId20"/>
    <p:sldId id="275" r:id="rId21"/>
    <p:sldId id="276" r:id="rId22"/>
    <p:sldId id="278" r:id="rId23"/>
    <p:sldId id="280" r:id="rId24"/>
    <p:sldId id="279" r:id="rId25"/>
    <p:sldId id="282" r:id="rId2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D2AF2924-2DEB-4C6C-BFA3-210F492456BB}">
          <p14:sldIdLst>
            <p14:sldId id="256"/>
            <p14:sldId id="260"/>
            <p14:sldId id="257"/>
            <p14:sldId id="258"/>
            <p14:sldId id="259"/>
            <p14:sldId id="262"/>
            <p14:sldId id="261"/>
            <p14:sldId id="267"/>
            <p14:sldId id="263"/>
            <p14:sldId id="264"/>
            <p14:sldId id="265"/>
            <p14:sldId id="268"/>
            <p14:sldId id="269"/>
            <p14:sldId id="270"/>
            <p14:sldId id="272"/>
            <p14:sldId id="271"/>
            <p14:sldId id="266"/>
            <p14:sldId id="273"/>
            <p14:sldId id="274"/>
            <p14:sldId id="275"/>
            <p14:sldId id="276"/>
            <p14:sldId id="278"/>
            <p14:sldId id="280"/>
            <p14:sldId id="279"/>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3/14/2025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3/14/2025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3/14/2025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3/14/2025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B43538-B003-40A7-8B6F-BA5B418893B7}"/>
              </a:ext>
            </a:extLst>
          </p:cNvPr>
          <p:cNvSpPr>
            <a:spLocks noGrp="1"/>
          </p:cNvSpPr>
          <p:nvPr>
            <p:ph type="ctrTitle"/>
          </p:nvPr>
        </p:nvSpPr>
        <p:spPr>
          <a:xfrm>
            <a:off x="1156447" y="1008529"/>
            <a:ext cx="9883587" cy="2595283"/>
          </a:xfrm>
        </p:spPr>
        <p:txBody>
          <a:bodyPr>
            <a:normAutofit fontScale="90000"/>
          </a:bodyPr>
          <a:lstStyle/>
          <a:p>
            <a:r>
              <a:rPr lang="es-MX" dirty="0">
                <a:solidFill>
                  <a:srgbClr val="C00000"/>
                </a:solidFill>
                <a:latin typeface="Arial Black" panose="020B0A04020102020204" pitchFamily="34" charset="0"/>
              </a:rPr>
              <a:t>Régimen Académico Marco (RAM) </a:t>
            </a:r>
            <a:br>
              <a:rPr lang="es-MX" dirty="0"/>
            </a:br>
            <a:br>
              <a:rPr lang="es-MX" dirty="0"/>
            </a:br>
            <a:r>
              <a:rPr lang="es-MX" dirty="0">
                <a:solidFill>
                  <a:srgbClr val="FF0000"/>
                </a:solidFill>
                <a:latin typeface="Arial Black" panose="020B0A04020102020204" pitchFamily="34" charset="0"/>
                <a:cs typeface="Aharoni" panose="02010803020104030203" pitchFamily="2" charset="-79"/>
              </a:rPr>
              <a:t>Resolución 4196/24</a:t>
            </a:r>
            <a:endParaRPr lang="es-AR" dirty="0">
              <a:solidFill>
                <a:srgbClr val="FF0000"/>
              </a:solidFill>
              <a:latin typeface="Arial Black" panose="020B0A04020102020204" pitchFamily="34" charset="0"/>
              <a:cs typeface="Aharoni" panose="02010803020104030203" pitchFamily="2" charset="-79"/>
            </a:endParaRPr>
          </a:p>
        </p:txBody>
      </p:sp>
      <p:sp>
        <p:nvSpPr>
          <p:cNvPr id="3" name="Subtítulo 2">
            <a:extLst>
              <a:ext uri="{FF2B5EF4-FFF2-40B4-BE49-F238E27FC236}">
                <a16:creationId xmlns:a16="http://schemas.microsoft.com/office/drawing/2014/main" id="{9E106D5B-0C5B-45F5-9389-6987255E9E2A}"/>
              </a:ext>
            </a:extLst>
          </p:cNvPr>
          <p:cNvSpPr>
            <a:spLocks noGrp="1"/>
          </p:cNvSpPr>
          <p:nvPr>
            <p:ph type="subTitle" idx="1"/>
          </p:nvPr>
        </p:nvSpPr>
        <p:spPr>
          <a:xfrm>
            <a:off x="900953" y="4518211"/>
            <a:ext cx="10959353" cy="1331259"/>
          </a:xfrm>
        </p:spPr>
        <p:txBody>
          <a:bodyPr>
            <a:noAutofit/>
          </a:bodyPr>
          <a:lstStyle/>
          <a:p>
            <a:r>
              <a:rPr lang="es-AR" sz="3200" dirty="0">
                <a:solidFill>
                  <a:srgbClr val="0070C0"/>
                </a:solidFill>
                <a:latin typeface="Aharoni" panose="02010803020104030203" pitchFamily="2" charset="-79"/>
                <a:cs typeface="Aharoni" panose="02010803020104030203" pitchFamily="2" charset="-79"/>
              </a:rPr>
              <a:t>CICLO LECTIVO </a:t>
            </a:r>
            <a:r>
              <a:rPr lang="es-AR" sz="3200" dirty="0">
                <a:solidFill>
                  <a:srgbClr val="0070C0"/>
                </a:solidFill>
                <a:latin typeface="Arial Black" panose="020B0A04020102020204" pitchFamily="34" charset="0"/>
                <a:cs typeface="Aharoni" panose="02010803020104030203" pitchFamily="2" charset="-79"/>
              </a:rPr>
              <a:t>2025</a:t>
            </a:r>
            <a:r>
              <a:rPr lang="es-AR" sz="3200" dirty="0">
                <a:solidFill>
                  <a:srgbClr val="0070C0"/>
                </a:solidFill>
                <a:latin typeface="Aharoni" panose="02010803020104030203" pitchFamily="2" charset="-79"/>
                <a:cs typeface="Aharoni" panose="02010803020104030203" pitchFamily="2" charset="-79"/>
              </a:rPr>
              <a:t>: HACIA LA ELABORACIÓN UN NUEVO REGIMEN ACADÉMICO INSTITUCIONAL </a:t>
            </a:r>
            <a:r>
              <a:rPr lang="es-AR" sz="3200" dirty="0">
                <a:solidFill>
                  <a:srgbClr val="0070C0"/>
                </a:solidFill>
                <a:latin typeface="Arial Black" panose="020B0A04020102020204" pitchFamily="34" charset="0"/>
                <a:cs typeface="Aharoni" panose="02010803020104030203" pitchFamily="2" charset="-79"/>
              </a:rPr>
              <a:t>(</a:t>
            </a:r>
            <a:r>
              <a:rPr lang="es-AR" sz="3200" dirty="0">
                <a:solidFill>
                  <a:srgbClr val="0070C0"/>
                </a:solidFill>
                <a:latin typeface="Aharoni" panose="02010803020104030203" pitchFamily="2" charset="-79"/>
                <a:cs typeface="Aharoni" panose="02010803020104030203" pitchFamily="2" charset="-79"/>
              </a:rPr>
              <a:t>RAI</a:t>
            </a:r>
            <a:r>
              <a:rPr lang="es-AR" sz="3200" dirty="0">
                <a:solidFill>
                  <a:srgbClr val="0070C0"/>
                </a:solidFill>
                <a:latin typeface="Arial Black" panose="020B0A04020102020204" pitchFamily="34" charset="0"/>
                <a:cs typeface="Aharoni" panose="02010803020104030203" pitchFamily="2" charset="-79"/>
              </a:rPr>
              <a:t>)</a:t>
            </a:r>
          </a:p>
        </p:txBody>
      </p:sp>
    </p:spTree>
    <p:extLst>
      <p:ext uri="{BB962C8B-B14F-4D97-AF65-F5344CB8AC3E}">
        <p14:creationId xmlns:p14="http://schemas.microsoft.com/office/powerpoint/2010/main" val="4168356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fontScale="85000" lnSpcReduction="20000"/>
          </a:bodyPr>
          <a:lstStyle/>
          <a:p>
            <a:pPr marL="0" indent="0" algn="just">
              <a:buNone/>
            </a:pPr>
            <a:r>
              <a:rPr lang="es-AR" sz="2800" b="1" u="sng" dirty="0">
                <a:solidFill>
                  <a:schemeClr val="tx2"/>
                </a:solidFill>
              </a:rPr>
              <a:t>TIPIFICACIÓN ESTUDIANTIL EN FUNCIÓN DE LAS TRAYECTORIAS:</a:t>
            </a:r>
          </a:p>
          <a:p>
            <a:pPr algn="just"/>
            <a:r>
              <a:rPr lang="es-MX" sz="2400" b="1" u="sng" dirty="0">
                <a:solidFill>
                  <a:schemeClr val="accent5"/>
                </a:solidFill>
              </a:rPr>
              <a:t>Estudiante regular </a:t>
            </a:r>
            <a:r>
              <a:rPr lang="es-MX" sz="2400" b="1" dirty="0">
                <a:solidFill>
                  <a:schemeClr val="accent5"/>
                </a:solidFill>
              </a:rPr>
              <a:t>es quien, desde el momento de su inscripción en un IS, se encuentra cursando al menos una unidad curricular o ha aprobado o acreditado una unidad curricular en los últimos seis meses.</a:t>
            </a:r>
          </a:p>
          <a:p>
            <a:pPr algn="just"/>
            <a:r>
              <a:rPr lang="es-MX" sz="2400" b="1" u="sng" dirty="0">
                <a:solidFill>
                  <a:schemeClr val="accent2">
                    <a:lumMod val="75000"/>
                  </a:schemeClr>
                </a:solidFill>
              </a:rPr>
              <a:t>Estudiante itinerante </a:t>
            </a:r>
            <a:r>
              <a:rPr lang="es-MX" sz="2400" b="1" dirty="0">
                <a:solidFill>
                  <a:schemeClr val="accent2">
                    <a:lumMod val="75000"/>
                  </a:schemeClr>
                </a:solidFill>
              </a:rPr>
              <a:t>es quien cursa como estudiante regular en un IS y, al mismo tiempo, cursa una o más unidades curriculares en otro IS en el que no se encuentra matriculada o matriculado para poder acreditar una o más unidades curriculares. Se puede cursar como estudiante itinerante hasta el 30% de las unidades curriculares de la carrera. Quedan exceptuados el Campo de la Práctica Docente.</a:t>
            </a:r>
          </a:p>
          <a:p>
            <a:pPr algn="just"/>
            <a:r>
              <a:rPr lang="es-MX" sz="2400" b="1" u="sng" dirty="0">
                <a:solidFill>
                  <a:schemeClr val="accent6">
                    <a:lumMod val="75000"/>
                  </a:schemeClr>
                </a:solidFill>
              </a:rPr>
              <a:t>Estudiante oyente </a:t>
            </a:r>
            <a:r>
              <a:rPr lang="es-MX" sz="2400" b="1" dirty="0">
                <a:solidFill>
                  <a:schemeClr val="accent6">
                    <a:lumMod val="75000"/>
                  </a:schemeClr>
                </a:solidFill>
              </a:rPr>
              <a:t>es un o una estudiante matriculado/a en el IS que participa en una unidad curricular de su interés con el propósito de actualizar o profundizar aspectos específicos de su formación. Queda exceptuado el Campo de la Práctica Docente y cualquier unidad curricular eminentemente práctica. Esta participación no implica seguimiento de avance académico</a:t>
            </a:r>
          </a:p>
        </p:txBody>
      </p:sp>
    </p:spTree>
    <p:extLst>
      <p:ext uri="{BB962C8B-B14F-4D97-AF65-F5344CB8AC3E}">
        <p14:creationId xmlns:p14="http://schemas.microsoft.com/office/powerpoint/2010/main" val="1193958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a:bodyPr>
          <a:lstStyle/>
          <a:p>
            <a:pPr marL="0" indent="0" algn="just">
              <a:buNone/>
            </a:pPr>
            <a:r>
              <a:rPr lang="es-MX" sz="2400" b="1" u="sng" dirty="0">
                <a:solidFill>
                  <a:schemeClr val="accent6">
                    <a:lumMod val="75000"/>
                  </a:schemeClr>
                </a:solidFill>
              </a:rPr>
              <a:t>ASISTENCIA</a:t>
            </a:r>
            <a:r>
              <a:rPr lang="es-MX" sz="2400" b="1" dirty="0">
                <a:solidFill>
                  <a:schemeClr val="accent6">
                    <a:lumMod val="75000"/>
                  </a:schemeClr>
                </a:solidFill>
              </a:rPr>
              <a:t>: </a:t>
            </a:r>
            <a:r>
              <a:rPr lang="es-MX" sz="2400" b="1" u="sng" dirty="0">
                <a:solidFill>
                  <a:schemeClr val="accent6">
                    <a:lumMod val="75000"/>
                  </a:schemeClr>
                </a:solidFill>
              </a:rPr>
              <a:t>REQUISITOS ADMINISTRATIVOS PARA LA APROBACIÓN DE LAS CURSADAS DE LA UNIDADES CURRICULARES</a:t>
            </a:r>
          </a:p>
          <a:p>
            <a:pPr algn="just"/>
            <a:r>
              <a:rPr lang="es-MX" sz="2400" b="1" dirty="0">
                <a:solidFill>
                  <a:srgbClr val="FF0000"/>
                </a:solidFill>
              </a:rPr>
              <a:t>Para unidades curriculares con formato asignatura y modalidad presencialidad plena se deberá cumplimentar un 60% de asistencia según la cantidad de clases establecidas por calendario académico.</a:t>
            </a:r>
          </a:p>
          <a:p>
            <a:pPr algn="just"/>
            <a:r>
              <a:rPr lang="es-MX" sz="2400" b="1" dirty="0">
                <a:solidFill>
                  <a:srgbClr val="C00000"/>
                </a:solidFill>
              </a:rPr>
              <a:t>Para el Campo de la Práctica Docente, y unidades curriculares con formato Taller, Seminario, Ateneo; se deberá cumplimentar el 80% de asistencia según la cantidad de clases establecidas por calendario académico.</a:t>
            </a:r>
          </a:p>
        </p:txBody>
      </p:sp>
    </p:spTree>
    <p:extLst>
      <p:ext uri="{BB962C8B-B14F-4D97-AF65-F5344CB8AC3E}">
        <p14:creationId xmlns:p14="http://schemas.microsoft.com/office/powerpoint/2010/main" val="647749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a:bodyPr>
          <a:lstStyle/>
          <a:p>
            <a:pPr marL="0" indent="0" algn="l">
              <a:buNone/>
            </a:pPr>
            <a:r>
              <a:rPr lang="es-MX" sz="2800" b="1" i="0" u="none" strike="noStrike" baseline="0" dirty="0">
                <a:solidFill>
                  <a:srgbClr val="4A87E9"/>
                </a:solidFill>
                <a:latin typeface="EncodeSans-Bold"/>
              </a:rPr>
              <a:t>Evaluación. Condiciones de Aprobación y </a:t>
            </a:r>
            <a:r>
              <a:rPr lang="es-AR" sz="2800" b="1" i="0" u="none" strike="noStrike" baseline="0" dirty="0">
                <a:solidFill>
                  <a:srgbClr val="4A87E9"/>
                </a:solidFill>
                <a:latin typeface="EncodeSans-Bold"/>
              </a:rPr>
              <a:t>acreditación</a:t>
            </a:r>
          </a:p>
          <a:p>
            <a:pPr marL="0" indent="0" algn="just">
              <a:buNone/>
            </a:pPr>
            <a:r>
              <a:rPr lang="es-MX" b="1" dirty="0">
                <a:solidFill>
                  <a:srgbClr val="C00000"/>
                </a:solidFill>
              </a:rPr>
              <a:t>Para la aprobación y acreditación de las instancias de evaluación se utilizará una escala numérica entera de 1 (uno) a 10 (diez) puntos</a:t>
            </a:r>
          </a:p>
          <a:p>
            <a:pPr marL="0" indent="0" algn="just">
              <a:buNone/>
            </a:pPr>
            <a:r>
              <a:rPr lang="es-MX" b="1" dirty="0">
                <a:solidFill>
                  <a:srgbClr val="C00000"/>
                </a:solidFill>
              </a:rPr>
              <a:t>Una Unidad Curricular (UC) se considera aprobada cuando se cumplen con las condiciones para acceder a la instancia de acreditación:</a:t>
            </a:r>
          </a:p>
          <a:p>
            <a:pPr algn="just"/>
            <a:r>
              <a:rPr lang="es-MX" b="1" dirty="0">
                <a:solidFill>
                  <a:srgbClr val="FF0000"/>
                </a:solidFill>
              </a:rPr>
              <a:t>asistencia </a:t>
            </a:r>
          </a:p>
          <a:p>
            <a:pPr algn="just"/>
            <a:r>
              <a:rPr lang="es-MX" b="1" dirty="0">
                <a:solidFill>
                  <a:srgbClr val="00B050"/>
                </a:solidFill>
              </a:rPr>
              <a:t>aprobación de las instancias de evaluación previstas con calificación mínima de 4 (cuatro) puntos. Para el Campo de la Práctica Docente o las Prácticas Profesionalizantes, la calificación mínima es 7 (siete)</a:t>
            </a:r>
          </a:p>
          <a:p>
            <a:pPr algn="just"/>
            <a:r>
              <a:rPr lang="es-MX" b="1" dirty="0">
                <a:solidFill>
                  <a:srgbClr val="7030A0"/>
                </a:solidFill>
              </a:rPr>
              <a:t>cumplir con los requisitos académicos de la propuesta de enseñanza correspondiente a la unidad curricular, en el marco del Proyecto Institucional de Evaluación</a:t>
            </a:r>
          </a:p>
        </p:txBody>
      </p:sp>
    </p:spTree>
    <p:extLst>
      <p:ext uri="{BB962C8B-B14F-4D97-AF65-F5344CB8AC3E}">
        <p14:creationId xmlns:p14="http://schemas.microsoft.com/office/powerpoint/2010/main" val="392030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a:bodyPr>
          <a:lstStyle/>
          <a:p>
            <a:pPr marL="0" indent="0" algn="l">
              <a:buNone/>
            </a:pPr>
            <a:r>
              <a:rPr lang="es-MX" sz="2800" b="1" i="0" u="none" strike="noStrike" baseline="0" dirty="0">
                <a:solidFill>
                  <a:srgbClr val="4A87E9"/>
                </a:solidFill>
                <a:latin typeface="EncodeSans-Bold"/>
              </a:rPr>
              <a:t>Evaluación. Condiciones de Aprobación y </a:t>
            </a:r>
            <a:r>
              <a:rPr lang="es-AR" sz="2800" b="1" i="0" u="none" strike="noStrike" baseline="0" dirty="0">
                <a:solidFill>
                  <a:srgbClr val="4A87E9"/>
                </a:solidFill>
                <a:latin typeface="EncodeSans-Bold"/>
              </a:rPr>
              <a:t>acreditación</a:t>
            </a:r>
          </a:p>
          <a:p>
            <a:pPr marL="0" indent="0" algn="just">
              <a:buNone/>
            </a:pPr>
            <a:r>
              <a:rPr lang="es-MX" sz="2400" b="1" u="sng" dirty="0">
                <a:solidFill>
                  <a:srgbClr val="7030A0"/>
                </a:solidFill>
              </a:rPr>
              <a:t>validez de la cursada de una Unidad Curricular</a:t>
            </a:r>
          </a:p>
          <a:p>
            <a:pPr marL="0" indent="0" algn="just">
              <a:buNone/>
            </a:pPr>
            <a:r>
              <a:rPr lang="es-MX" sz="2400" b="1" dirty="0">
                <a:solidFill>
                  <a:srgbClr val="C00000"/>
                </a:solidFill>
              </a:rPr>
              <a:t>Las unidades curriculares anuales y cuatrimestrales aprobadas y pendientes de acreditación tendrán una validez de ocho turnos de acreditación final consecutivos. Estos se contabilizarán a partir del primer turno disponible posterior a la aprobación de la cursada, según lo establecido en el apartado. Vencido este plazo, se deberá recursar la unidad curricular. En el caso de que la o el estudiante se presente en cuatro oportunidades y no acredite deberá recursar la unidad curricular.</a:t>
            </a:r>
            <a:endParaRPr lang="es-MX" sz="2400" b="1" dirty="0">
              <a:solidFill>
                <a:srgbClr val="7030A0"/>
              </a:solidFill>
            </a:endParaRPr>
          </a:p>
        </p:txBody>
      </p:sp>
    </p:spTree>
    <p:extLst>
      <p:ext uri="{BB962C8B-B14F-4D97-AF65-F5344CB8AC3E}">
        <p14:creationId xmlns:p14="http://schemas.microsoft.com/office/powerpoint/2010/main" val="1926547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fontScale="70000" lnSpcReduction="20000"/>
          </a:bodyPr>
          <a:lstStyle/>
          <a:p>
            <a:pPr marL="0" indent="0" algn="l">
              <a:buNone/>
            </a:pPr>
            <a:r>
              <a:rPr lang="es-MX" sz="3400" b="1" i="0" u="none" strike="noStrike" baseline="0" dirty="0">
                <a:solidFill>
                  <a:srgbClr val="4A87E9"/>
                </a:solidFill>
                <a:latin typeface="EncodeSans-Bold"/>
              </a:rPr>
              <a:t>Evaluación. Condiciones de Aprobación y </a:t>
            </a:r>
            <a:r>
              <a:rPr lang="es-AR" sz="3400" b="1" i="0" u="none" strike="noStrike" baseline="0" dirty="0">
                <a:solidFill>
                  <a:srgbClr val="4A87E9"/>
                </a:solidFill>
                <a:latin typeface="EncodeSans-Bold"/>
              </a:rPr>
              <a:t>acreditación</a:t>
            </a:r>
          </a:p>
          <a:p>
            <a:pPr marL="0" indent="0" algn="l">
              <a:buNone/>
            </a:pPr>
            <a:r>
              <a:rPr lang="es-MX" sz="2800" b="1" i="0" u="sng" strike="noStrike" baseline="0" dirty="0">
                <a:solidFill>
                  <a:schemeClr val="accent5">
                    <a:lumMod val="75000"/>
                  </a:schemeClr>
                </a:solidFill>
                <a:latin typeface="EncodeSans-Bold"/>
              </a:rPr>
              <a:t>acreditación</a:t>
            </a:r>
            <a:r>
              <a:rPr lang="es-MX" sz="2800" b="1" i="0" u="none" strike="noStrike" baseline="0" dirty="0">
                <a:solidFill>
                  <a:srgbClr val="4A87E9"/>
                </a:solidFill>
                <a:latin typeface="EncodeSans-Bold"/>
              </a:rPr>
              <a:t> </a:t>
            </a:r>
          </a:p>
          <a:p>
            <a:pPr marL="0" indent="0" algn="just">
              <a:buNone/>
            </a:pPr>
            <a:r>
              <a:rPr lang="es-MX" sz="2800" b="1" i="0" u="none" strike="noStrike" baseline="0" dirty="0">
                <a:solidFill>
                  <a:schemeClr val="accent5">
                    <a:lumMod val="75000"/>
                  </a:schemeClr>
                </a:solidFill>
                <a:latin typeface="EncodeSans-Bold"/>
              </a:rPr>
              <a:t>supone el acto administrativo que certifica el cumplimiento de la totalidad de los requisitos para la aprobación final de una unidad curricular. Las Unidades Curriculares se acreditan:</a:t>
            </a:r>
          </a:p>
          <a:p>
            <a:pPr marL="0" indent="0" algn="just">
              <a:buNone/>
            </a:pPr>
            <a:r>
              <a:rPr lang="es-MX" sz="2800" b="1" i="0" u="none" strike="noStrike" baseline="0" dirty="0">
                <a:solidFill>
                  <a:srgbClr val="FF0000"/>
                </a:solidFill>
                <a:latin typeface="EncodeSans-Bold"/>
              </a:rPr>
              <a:t>● por promoción directa, es decir, sin instancia de evaluación final y, en caso de no cumplir con las condiciones para la promoción, se pasará a la instancia de evaluación final.</a:t>
            </a:r>
          </a:p>
          <a:p>
            <a:pPr marL="0" indent="0" algn="just">
              <a:buNone/>
            </a:pPr>
            <a:r>
              <a:rPr lang="es-MX" sz="2800" b="1" i="0" u="none" strike="noStrike" baseline="0" dirty="0">
                <a:solidFill>
                  <a:srgbClr val="FFC000"/>
                </a:solidFill>
                <a:latin typeface="EncodeSans-Bold"/>
              </a:rPr>
              <a:t>● con instancia de evaluación final. Se exceptúan: el Campo de la Práctica Docente o las Prácticas Profesionalizantes, Talleres, Seminarios, Laboratorio y Ateneos los cuales se recursan en caso de no acreditación por promoción directa.</a:t>
            </a:r>
          </a:p>
          <a:p>
            <a:pPr marL="0" indent="0" algn="just">
              <a:buNone/>
            </a:pPr>
            <a:r>
              <a:rPr lang="es-MX" sz="2800" b="1" i="0" u="none" strike="noStrike" baseline="0" dirty="0">
                <a:solidFill>
                  <a:srgbClr val="00B050"/>
                </a:solidFill>
                <a:latin typeface="EncodeSans-Bold"/>
              </a:rPr>
              <a:t>● en carácter de libre. Se exceptúan: el Campo de la Práctica Docente o las Prácticas Profesionalizantes y las Unidades Curriculares en formato Taller, Ateneo, Laboratorio o Seminario.</a:t>
            </a:r>
            <a:endParaRPr lang="es-AR" sz="2800" b="1" i="0" u="none" strike="noStrike" baseline="0" dirty="0">
              <a:solidFill>
                <a:srgbClr val="00B050"/>
              </a:solidFill>
              <a:latin typeface="EncodeSans-Bold"/>
            </a:endParaRPr>
          </a:p>
        </p:txBody>
      </p:sp>
    </p:spTree>
    <p:extLst>
      <p:ext uri="{BB962C8B-B14F-4D97-AF65-F5344CB8AC3E}">
        <p14:creationId xmlns:p14="http://schemas.microsoft.com/office/powerpoint/2010/main" val="729647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fontScale="92500"/>
          </a:bodyPr>
          <a:lstStyle/>
          <a:p>
            <a:pPr marL="0" indent="0" algn="l">
              <a:buNone/>
            </a:pPr>
            <a:r>
              <a:rPr lang="es-AR" sz="3400" b="1" i="0" u="none" strike="noStrike" baseline="0" dirty="0">
                <a:solidFill>
                  <a:srgbClr val="4A87E9"/>
                </a:solidFill>
                <a:latin typeface="EncodeSans-Bold"/>
              </a:rPr>
              <a:t>CAMBIOS EN LA CANTIDAD DE MATERIAS QUE SE acreditan POR EXAMEN FINAL O POR PROMOCIÓN DIRECTA</a:t>
            </a:r>
          </a:p>
          <a:p>
            <a:pPr algn="just"/>
            <a:r>
              <a:rPr lang="es-MX" sz="2800" b="1" i="0" u="none" strike="noStrike" baseline="0" dirty="0">
                <a:solidFill>
                  <a:srgbClr val="FF0000"/>
                </a:solidFill>
                <a:latin typeface="EncodeSans-Bold"/>
              </a:rPr>
              <a:t>el Campo de la Práctica Docente o las Prácticas Profesionalizantes y las Unidades Curriculares en formato Taller, Ateneo, Laboratorio o Seminario, SE ACREDITAN POR PROMOCIÓN DIRECTA, ES DECIR, APROBANDO LOS DOS PERÍODOS CUATRIMESTRALES CON 7 (SIETE) O MÁS PUNTOS</a:t>
            </a:r>
          </a:p>
          <a:p>
            <a:pPr algn="just"/>
            <a:r>
              <a:rPr lang="es-MX" sz="2800" b="1" dirty="0">
                <a:solidFill>
                  <a:srgbClr val="00B050"/>
                </a:solidFill>
                <a:latin typeface="EncodeSans-Bold"/>
              </a:rPr>
              <a:t>LAS CARRERAS QUE SE DICTAN EN Los </a:t>
            </a:r>
            <a:r>
              <a:rPr lang="es-MX" sz="2800" b="1" dirty="0" err="1">
                <a:solidFill>
                  <a:srgbClr val="00B050"/>
                </a:solidFill>
                <a:latin typeface="EncodeSans-Bold"/>
              </a:rPr>
              <a:t>is</a:t>
            </a:r>
            <a:r>
              <a:rPr lang="es-MX" sz="2800" b="1" dirty="0">
                <a:solidFill>
                  <a:srgbClr val="00B050"/>
                </a:solidFill>
                <a:latin typeface="EncodeSans-Bold"/>
              </a:rPr>
              <a:t>, deben contemplar que entre un 60 % y hasta un 70% de las unidades curriculares, se acrediten por promoción directa</a:t>
            </a:r>
            <a:endParaRPr lang="es-AR" sz="2800" b="1" i="0" u="none" strike="noStrike" baseline="0" dirty="0">
              <a:solidFill>
                <a:srgbClr val="00B050"/>
              </a:solidFill>
              <a:latin typeface="EncodeSans-Bold"/>
            </a:endParaRPr>
          </a:p>
        </p:txBody>
      </p:sp>
    </p:spTree>
    <p:extLst>
      <p:ext uri="{BB962C8B-B14F-4D97-AF65-F5344CB8AC3E}">
        <p14:creationId xmlns:p14="http://schemas.microsoft.com/office/powerpoint/2010/main" val="101409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fontScale="62500" lnSpcReduction="20000"/>
          </a:bodyPr>
          <a:lstStyle/>
          <a:p>
            <a:pPr marL="0" indent="0" algn="l">
              <a:buNone/>
            </a:pPr>
            <a:r>
              <a:rPr lang="es-MX" sz="3400" b="1" i="0" u="none" strike="noStrike" baseline="0" dirty="0">
                <a:solidFill>
                  <a:srgbClr val="4A87E9"/>
                </a:solidFill>
                <a:latin typeface="EncodeSans-Bold"/>
              </a:rPr>
              <a:t>Evaluación. Condiciones de Aprobación y </a:t>
            </a:r>
            <a:r>
              <a:rPr lang="es-AR" sz="3400" b="1" i="0" u="none" strike="noStrike" baseline="0" dirty="0">
                <a:solidFill>
                  <a:srgbClr val="4A87E9"/>
                </a:solidFill>
                <a:latin typeface="EncodeSans-Bold"/>
              </a:rPr>
              <a:t>acreditación</a:t>
            </a:r>
          </a:p>
          <a:p>
            <a:pPr marL="0" indent="0" algn="l">
              <a:buNone/>
            </a:pPr>
            <a:r>
              <a:rPr lang="es-MX" sz="2800" b="1" i="0" u="sng" strike="noStrike" baseline="0" dirty="0">
                <a:solidFill>
                  <a:schemeClr val="accent5">
                    <a:lumMod val="75000"/>
                  </a:schemeClr>
                </a:solidFill>
                <a:latin typeface="EncodeSans-Bold"/>
              </a:rPr>
              <a:t>acreditación</a:t>
            </a:r>
            <a:r>
              <a:rPr lang="es-MX" sz="2800" b="1" i="0" u="none" strike="noStrike" baseline="0" dirty="0">
                <a:solidFill>
                  <a:srgbClr val="4A87E9"/>
                </a:solidFill>
                <a:latin typeface="EncodeSans-Bold"/>
              </a:rPr>
              <a:t> </a:t>
            </a:r>
          </a:p>
          <a:p>
            <a:pPr marL="0" indent="0" algn="just">
              <a:buNone/>
            </a:pPr>
            <a:r>
              <a:rPr lang="es-MX" sz="2800" b="1" i="0" u="none" strike="noStrike" baseline="0" dirty="0">
                <a:solidFill>
                  <a:schemeClr val="accent5">
                    <a:lumMod val="75000"/>
                  </a:schemeClr>
                </a:solidFill>
                <a:latin typeface="EncodeSans-Bold"/>
              </a:rPr>
              <a:t>Las condiciones para la acreditación por promoción directa (acreditación sin instancia de evaluación final) son:</a:t>
            </a:r>
          </a:p>
          <a:p>
            <a:pPr marL="0" indent="0" algn="just">
              <a:buNone/>
            </a:pPr>
            <a:r>
              <a:rPr lang="es-MX" sz="2800" b="1" i="0" u="none" strike="noStrike" baseline="0" dirty="0">
                <a:solidFill>
                  <a:srgbClr val="00B050"/>
                </a:solidFill>
                <a:latin typeface="EncodeSans-Bold"/>
              </a:rPr>
              <a:t>● asistencia </a:t>
            </a:r>
          </a:p>
          <a:p>
            <a:pPr marL="0" indent="0" algn="just">
              <a:buNone/>
            </a:pPr>
            <a:r>
              <a:rPr lang="es-MX" sz="2800" b="1" i="0" u="none" strike="noStrike" baseline="0" dirty="0">
                <a:solidFill>
                  <a:srgbClr val="7030A0"/>
                </a:solidFill>
                <a:latin typeface="EncodeSans-Bold"/>
              </a:rPr>
              <a:t>● obtener un mínimo de 7 (siete) puntos en la instancia de evaluación</a:t>
            </a:r>
          </a:p>
          <a:p>
            <a:pPr marL="0" indent="0" algn="just">
              <a:buNone/>
            </a:pPr>
            <a:r>
              <a:rPr lang="es-MX" sz="2800" b="1" i="0" u="none" strike="noStrike" baseline="0" dirty="0">
                <a:solidFill>
                  <a:srgbClr val="FFC000"/>
                </a:solidFill>
                <a:latin typeface="EncodeSans-Bold"/>
              </a:rPr>
              <a:t>● cumplir con los requisitos propuestos por la/el docente a cargo de la Unidad Curricular, en el marco del Proyecto Institucional de Evaluación.</a:t>
            </a:r>
          </a:p>
          <a:p>
            <a:pPr marL="0" indent="0" algn="just">
              <a:buNone/>
            </a:pPr>
            <a:r>
              <a:rPr lang="es-MX" sz="2800" b="1" u="sng" dirty="0">
                <a:solidFill>
                  <a:srgbClr val="FF0000"/>
                </a:solidFill>
                <a:latin typeface="EncodeSans-Bold"/>
              </a:rPr>
              <a:t>El Campo de la Práctica Docente, Prácticas Profesionalizantes, se acreditan por promoción directa  únicamente y con una calificación igual o mayor a 7 (siete) puntos. Por lo tanto, estas unidades curriculares se aprueban durante el transcurso de la cursada, caso contrario, se deben recursar.</a:t>
            </a:r>
          </a:p>
          <a:p>
            <a:pPr marL="0" indent="0" algn="just">
              <a:buNone/>
            </a:pPr>
            <a:r>
              <a:rPr lang="es-MX" sz="2800" b="1" i="0" u="none" strike="noStrike" baseline="0" dirty="0">
                <a:solidFill>
                  <a:srgbClr val="C00000"/>
                </a:solidFill>
                <a:latin typeface="EncodeSans-Bold"/>
              </a:rPr>
              <a:t>Las/los estudiantes que obtengan una nota entre 4 (cuatro) y 6 (seis) puntos, tendrán la cursada aprobada y pasarán automáticamente al sistema de acreditación con instancia de evaluación final.</a:t>
            </a:r>
          </a:p>
        </p:txBody>
      </p:sp>
    </p:spTree>
    <p:extLst>
      <p:ext uri="{BB962C8B-B14F-4D97-AF65-F5344CB8AC3E}">
        <p14:creationId xmlns:p14="http://schemas.microsoft.com/office/powerpoint/2010/main" val="3224469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a:bodyPr>
          <a:lstStyle/>
          <a:p>
            <a:pPr marL="0" indent="0" algn="just">
              <a:buNone/>
            </a:pPr>
            <a:r>
              <a:rPr lang="es-MX" sz="2800" b="1" u="sng" dirty="0">
                <a:solidFill>
                  <a:srgbClr val="C00000"/>
                </a:solidFill>
              </a:rPr>
              <a:t>CORRELATIVIDADES</a:t>
            </a:r>
          </a:p>
          <a:p>
            <a:pPr marL="0" indent="0" algn="just">
              <a:buNone/>
            </a:pPr>
            <a:r>
              <a:rPr lang="es-MX" sz="2800" b="1" dirty="0">
                <a:solidFill>
                  <a:srgbClr val="00B050"/>
                </a:solidFill>
              </a:rPr>
              <a:t>Las relaciones de correlatividad entre las unidades curriculares son las definidas en los diseños curriculares de cada carrera. En todos los casos, tienen el sentido de favorecer las mejores condiciones para las trayectorias formativas evitando escenarios que impliquen la obstrucción de la continuidad en los estudios para las y los estudiantes.</a:t>
            </a:r>
          </a:p>
        </p:txBody>
      </p:sp>
    </p:spTree>
    <p:extLst>
      <p:ext uri="{BB962C8B-B14F-4D97-AF65-F5344CB8AC3E}">
        <p14:creationId xmlns:p14="http://schemas.microsoft.com/office/powerpoint/2010/main" val="58365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551283"/>
            <a:ext cx="10364451" cy="457246"/>
          </a:xfrm>
        </p:spPr>
        <p:txBody>
          <a:bodyPr>
            <a:normAutofit fontScale="90000"/>
          </a:bodyPr>
          <a:lstStyle/>
          <a:p>
            <a:r>
              <a:rPr lang="es-AR" sz="3600" b="1" dirty="0">
                <a:solidFill>
                  <a:schemeClr val="bg2">
                    <a:lumMod val="50000"/>
                  </a:schemeClr>
                </a:solidFill>
              </a:rPr>
              <a:t>ACREDITACIÓN EN LA EMAD AL 31-12-2024</a:t>
            </a:r>
            <a:endParaRPr lang="es-AR" b="1" dirty="0"/>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489332" cy="5257798"/>
          </a:xfrm>
        </p:spPr>
        <p:txBody>
          <a:bodyPr>
            <a:normAutofit fontScale="85000" lnSpcReduction="10000"/>
          </a:bodyPr>
          <a:lstStyle/>
          <a:p>
            <a:pPr marL="0" indent="0" algn="just">
              <a:buNone/>
            </a:pPr>
            <a:r>
              <a:rPr lang="es-MX" b="1" u="sng" dirty="0">
                <a:solidFill>
                  <a:srgbClr val="C00000"/>
                </a:solidFill>
              </a:rPr>
              <a:t>MATERIAS DEL PROFESORADO DE TEATRO QUE SE ACREDITAN CON Y SIN EXAMEN FINAL</a:t>
            </a:r>
          </a:p>
          <a:p>
            <a:pPr marL="0" indent="0" algn="just">
              <a:spcBef>
                <a:spcPts val="0"/>
              </a:spcBef>
              <a:buNone/>
            </a:pPr>
            <a:endParaRPr lang="es-MX" sz="900" b="1" u="sng" dirty="0">
              <a:solidFill>
                <a:srgbClr val="C00000"/>
              </a:solidFill>
              <a:latin typeface="+mj-lt"/>
            </a:endParaRPr>
          </a:p>
          <a:p>
            <a:pPr marL="0" indent="0" algn="just">
              <a:spcBef>
                <a:spcPts val="0"/>
              </a:spcBef>
              <a:buNone/>
            </a:pPr>
            <a:r>
              <a:rPr lang="es-MX" sz="1800" b="1" u="sng" dirty="0">
                <a:solidFill>
                  <a:srgbClr val="C00000"/>
                </a:solidFill>
                <a:latin typeface="+mj-lt"/>
              </a:rPr>
              <a:t>1° AÑO</a:t>
            </a:r>
            <a:r>
              <a:rPr lang="es-MX" sz="1800" b="1" dirty="0">
                <a:solidFill>
                  <a:srgbClr val="C00000"/>
                </a:solidFill>
                <a:latin typeface="+mj-lt"/>
              </a:rPr>
              <a:t> </a:t>
            </a:r>
          </a:p>
          <a:p>
            <a:pPr marL="0" indent="0" algn="just">
              <a:spcBef>
                <a:spcPts val="0"/>
              </a:spcBef>
              <a:buNone/>
            </a:pPr>
            <a:r>
              <a:rPr lang="es-AR" sz="1800" b="1" dirty="0">
                <a:solidFill>
                  <a:srgbClr val="FF0000"/>
                </a:solidFill>
                <a:effectLst/>
                <a:latin typeface="+mj-lt"/>
                <a:ea typeface="Calibri" panose="020F0502020204030204" pitchFamily="34" charset="0"/>
              </a:rPr>
              <a:t>SIN EXAMEN FINAL:</a:t>
            </a:r>
            <a:r>
              <a:rPr lang="es-AR" sz="1800" b="1" dirty="0">
                <a:solidFill>
                  <a:srgbClr val="000000"/>
                </a:solidFill>
                <a:effectLst/>
                <a:latin typeface="+mj-lt"/>
                <a:ea typeface="Calibri" panose="020F0502020204030204" pitchFamily="34" charset="0"/>
              </a:rPr>
              <a:t> Análisis de la Dramaturgia Escénica y Literaria / Maquillaje / Historia Social General</a:t>
            </a:r>
          </a:p>
          <a:p>
            <a:pPr marL="0" indent="0" algn="just">
              <a:spcBef>
                <a:spcPts val="0"/>
              </a:spcBef>
              <a:buNone/>
            </a:pPr>
            <a:r>
              <a:rPr lang="es-AR" sz="1800" b="1" dirty="0">
                <a:solidFill>
                  <a:srgbClr val="FF0000"/>
                </a:solidFill>
                <a:effectLst/>
                <a:latin typeface="+mj-lt"/>
                <a:ea typeface="Calibri" panose="020F0502020204030204" pitchFamily="34" charset="0"/>
              </a:rPr>
              <a:t>CON EXAMEN FINAL: </a:t>
            </a:r>
            <a:r>
              <a:rPr lang="es-AR" sz="1800" b="1" dirty="0">
                <a:solidFill>
                  <a:srgbClr val="000000"/>
                </a:solidFill>
                <a:effectLst/>
                <a:latin typeface="+mj-lt"/>
                <a:ea typeface="Calibri" panose="020F0502020204030204" pitchFamily="34" charset="0"/>
              </a:rPr>
              <a:t>Actuación / Trabajo Corporal / Trabajo Vocal / </a:t>
            </a:r>
            <a:r>
              <a:rPr lang="es-AR" sz="1800" b="1" dirty="0">
                <a:effectLst/>
                <a:latin typeface="+mj-lt"/>
                <a:ea typeface="Calibri" panose="020F0502020204030204" pitchFamily="34" charset="0"/>
              </a:rPr>
              <a:t>Fundamentos de la Educación / Psicología de la Educación / Práctica Docente I </a:t>
            </a:r>
          </a:p>
          <a:p>
            <a:pPr marL="0" indent="0" algn="just">
              <a:spcBef>
                <a:spcPts val="0"/>
              </a:spcBef>
              <a:buNone/>
            </a:pPr>
            <a:endParaRPr lang="es-MX" sz="900" b="1" u="sng" dirty="0">
              <a:solidFill>
                <a:srgbClr val="C00000"/>
              </a:solidFill>
              <a:latin typeface="+mj-lt"/>
            </a:endParaRPr>
          </a:p>
          <a:p>
            <a:pPr marL="0" indent="0" algn="just">
              <a:spcBef>
                <a:spcPts val="0"/>
              </a:spcBef>
              <a:buNone/>
            </a:pPr>
            <a:r>
              <a:rPr lang="es-MX" sz="1800" b="1" u="sng" dirty="0">
                <a:solidFill>
                  <a:srgbClr val="C00000"/>
                </a:solidFill>
                <a:latin typeface="+mj-lt"/>
              </a:rPr>
              <a:t>2° AÑO </a:t>
            </a:r>
          </a:p>
          <a:p>
            <a:pPr marL="0" indent="0" algn="just">
              <a:spcBef>
                <a:spcPts val="0"/>
              </a:spcBef>
              <a:buNone/>
            </a:pPr>
            <a:r>
              <a:rPr lang="es-AR" sz="1800" b="1" dirty="0">
                <a:solidFill>
                  <a:srgbClr val="FF0000"/>
                </a:solidFill>
                <a:effectLst/>
                <a:latin typeface="+mj-lt"/>
                <a:ea typeface="Calibri" panose="020F0502020204030204" pitchFamily="34" charset="0"/>
              </a:rPr>
              <a:t>SIN EXAMEN FINAL: </a:t>
            </a:r>
            <a:r>
              <a:rPr lang="es-AR" sz="1800" b="1" dirty="0">
                <a:solidFill>
                  <a:srgbClr val="000000"/>
                </a:solidFill>
                <a:effectLst/>
                <a:latin typeface="+mj-lt"/>
                <a:ea typeface="Calibri" panose="020F0502020204030204" pitchFamily="34" charset="0"/>
              </a:rPr>
              <a:t>Análisis de la Dramaturgia escénica y Literaria II / Teatro de Objetos / Historia Sociopolítica de Latinoamérica / Espacio institucional</a:t>
            </a:r>
          </a:p>
          <a:p>
            <a:pPr marL="0" indent="0" algn="just">
              <a:spcBef>
                <a:spcPts val="0"/>
              </a:spcBef>
              <a:buNone/>
            </a:pPr>
            <a:r>
              <a:rPr lang="es-AR" sz="1800" b="1" dirty="0">
                <a:solidFill>
                  <a:srgbClr val="FF0000"/>
                </a:solidFill>
                <a:effectLst/>
                <a:latin typeface="+mj-lt"/>
                <a:ea typeface="Calibri" panose="020F0502020204030204" pitchFamily="34" charset="0"/>
              </a:rPr>
              <a:t>CON EXAMEN FINAL: </a:t>
            </a:r>
            <a:r>
              <a:rPr lang="es-AR" sz="1800" b="1" dirty="0">
                <a:solidFill>
                  <a:srgbClr val="000000"/>
                </a:solidFill>
                <a:effectLst/>
                <a:latin typeface="+mj-lt"/>
                <a:ea typeface="Calibri" panose="020F0502020204030204" pitchFamily="34" charset="0"/>
              </a:rPr>
              <a:t>Actuación II / Trabajo Corporal II / Trabajo Vocal II / </a:t>
            </a:r>
            <a:r>
              <a:rPr lang="es-AR" sz="1800" b="1" dirty="0">
                <a:effectLst/>
                <a:latin typeface="+mj-lt"/>
                <a:ea typeface="Calibri" panose="020F0502020204030204" pitchFamily="34" charset="0"/>
              </a:rPr>
              <a:t>Práctica Docente II / Didáctica General / Psicología de la Educación II</a:t>
            </a:r>
          </a:p>
          <a:p>
            <a:pPr marL="0" indent="0" algn="just">
              <a:spcBef>
                <a:spcPts val="0"/>
              </a:spcBef>
              <a:buNone/>
            </a:pPr>
            <a:endParaRPr lang="es-MX" sz="900" b="1" u="sng" dirty="0">
              <a:solidFill>
                <a:srgbClr val="C00000"/>
              </a:solidFill>
              <a:latin typeface="+mj-lt"/>
            </a:endParaRPr>
          </a:p>
          <a:p>
            <a:pPr marL="0" indent="0" algn="just">
              <a:spcBef>
                <a:spcPts val="0"/>
              </a:spcBef>
              <a:buNone/>
            </a:pPr>
            <a:r>
              <a:rPr lang="es-MX" sz="1800" b="1" u="sng" dirty="0">
                <a:solidFill>
                  <a:srgbClr val="C00000"/>
                </a:solidFill>
                <a:latin typeface="+mj-lt"/>
              </a:rPr>
              <a:t>3° AÑO </a:t>
            </a:r>
          </a:p>
          <a:p>
            <a:pPr marL="0" indent="0" algn="just">
              <a:spcBef>
                <a:spcPts val="0"/>
              </a:spcBef>
              <a:buNone/>
            </a:pPr>
            <a:r>
              <a:rPr lang="es-AR" sz="1800" b="1" dirty="0">
                <a:solidFill>
                  <a:srgbClr val="FF0000"/>
                </a:solidFill>
                <a:effectLst/>
                <a:latin typeface="+mj-lt"/>
                <a:ea typeface="Calibri" panose="020F0502020204030204" pitchFamily="34" charset="0"/>
              </a:rPr>
              <a:t>SIN EXAMEN FINAL: </a:t>
            </a:r>
            <a:r>
              <a:rPr lang="es-AR" sz="1800" b="1" dirty="0">
                <a:solidFill>
                  <a:srgbClr val="000000"/>
                </a:solidFill>
                <a:effectLst/>
                <a:latin typeface="+mj-lt"/>
                <a:ea typeface="Calibri" panose="020F0502020204030204" pitchFamily="34" charset="0"/>
              </a:rPr>
              <a:t>Historia del Teatro I / Espacio Institucional (Mimo) / Teorías del Arte I</a:t>
            </a:r>
          </a:p>
          <a:p>
            <a:pPr marL="0" indent="0" algn="just">
              <a:spcBef>
                <a:spcPts val="0"/>
              </a:spcBef>
              <a:buNone/>
            </a:pPr>
            <a:r>
              <a:rPr lang="es-AR" sz="1800" b="1" dirty="0">
                <a:solidFill>
                  <a:srgbClr val="FF0000"/>
                </a:solidFill>
                <a:effectLst/>
                <a:latin typeface="+mj-lt"/>
                <a:ea typeface="Calibri" panose="020F0502020204030204" pitchFamily="34" charset="0"/>
              </a:rPr>
              <a:t>CON EXAMEN FINAL: </a:t>
            </a:r>
            <a:r>
              <a:rPr lang="es-AR" sz="1800" b="1" dirty="0">
                <a:solidFill>
                  <a:srgbClr val="000000"/>
                </a:solidFill>
                <a:effectLst/>
                <a:latin typeface="+mj-lt"/>
                <a:ea typeface="Calibri" panose="020F0502020204030204" pitchFamily="34" charset="0"/>
              </a:rPr>
              <a:t>Actuación III / Trabajo Corporal III / Trabajo Vocal III / Didáctica del Teatro I / </a:t>
            </a:r>
            <a:r>
              <a:rPr lang="es-AR" sz="1800" b="1" dirty="0">
                <a:effectLst/>
                <a:latin typeface="+mj-lt"/>
                <a:ea typeface="Calibri" panose="020F0502020204030204" pitchFamily="34" charset="0"/>
              </a:rPr>
              <a:t>Práctica Docente III / Política Educativa</a:t>
            </a:r>
          </a:p>
          <a:p>
            <a:pPr marL="0" indent="0" algn="just">
              <a:spcBef>
                <a:spcPts val="0"/>
              </a:spcBef>
              <a:buNone/>
            </a:pPr>
            <a:endParaRPr lang="es-MX" sz="900" b="1" u="sng" dirty="0">
              <a:solidFill>
                <a:srgbClr val="C00000"/>
              </a:solidFill>
              <a:latin typeface="+mj-lt"/>
            </a:endParaRPr>
          </a:p>
          <a:p>
            <a:pPr marL="0" indent="0" algn="just">
              <a:spcBef>
                <a:spcPts val="0"/>
              </a:spcBef>
              <a:buNone/>
            </a:pPr>
            <a:r>
              <a:rPr lang="es-MX" sz="1800" b="1" u="sng" dirty="0">
                <a:solidFill>
                  <a:srgbClr val="C00000"/>
                </a:solidFill>
                <a:latin typeface="+mj-lt"/>
              </a:rPr>
              <a:t>4° AÑO </a:t>
            </a:r>
          </a:p>
          <a:p>
            <a:pPr marL="0" indent="0" algn="just">
              <a:spcBef>
                <a:spcPts val="0"/>
              </a:spcBef>
              <a:buNone/>
            </a:pPr>
            <a:r>
              <a:rPr lang="es-AR" sz="1800" b="1" dirty="0">
                <a:solidFill>
                  <a:srgbClr val="FF0000"/>
                </a:solidFill>
                <a:effectLst/>
                <a:latin typeface="+mj-lt"/>
                <a:ea typeface="Calibri" panose="020F0502020204030204" pitchFamily="34" charset="0"/>
              </a:rPr>
              <a:t>SIN EXAMEN FINAL: </a:t>
            </a:r>
            <a:r>
              <a:rPr lang="es-AR" sz="1800" b="1" dirty="0">
                <a:solidFill>
                  <a:srgbClr val="000000"/>
                </a:solidFill>
                <a:effectLst/>
                <a:latin typeface="+mj-lt"/>
                <a:ea typeface="Calibri" panose="020F0502020204030204" pitchFamily="34" charset="0"/>
              </a:rPr>
              <a:t>Taller de integración teatro y otros lenguajes / Historia del Teatro II / Teorías del Arte II</a:t>
            </a:r>
          </a:p>
          <a:p>
            <a:pPr marL="0" indent="0" algn="just">
              <a:spcBef>
                <a:spcPts val="0"/>
              </a:spcBef>
              <a:buNone/>
            </a:pPr>
            <a:r>
              <a:rPr lang="es-AR" sz="1800" b="1" dirty="0">
                <a:solidFill>
                  <a:srgbClr val="FF0000"/>
                </a:solidFill>
                <a:effectLst/>
                <a:latin typeface="+mj-lt"/>
                <a:ea typeface="Calibri" panose="020F0502020204030204" pitchFamily="34" charset="0"/>
              </a:rPr>
              <a:t>CON EXAMEN FINAL: </a:t>
            </a:r>
            <a:r>
              <a:rPr lang="es-AR" sz="1800" b="1" dirty="0">
                <a:solidFill>
                  <a:srgbClr val="000000"/>
                </a:solidFill>
                <a:effectLst/>
                <a:latin typeface="+mj-lt"/>
                <a:ea typeface="Calibri" panose="020F0502020204030204" pitchFamily="34" charset="0"/>
              </a:rPr>
              <a:t>Práctica Escénica / Trabajo Corporal IV / Trabajo Vocal IV / </a:t>
            </a:r>
            <a:r>
              <a:rPr lang="es-AR" sz="1800" b="1" dirty="0">
                <a:effectLst/>
                <a:latin typeface="+mj-lt"/>
                <a:ea typeface="Calibri" panose="020F0502020204030204" pitchFamily="34" charset="0"/>
              </a:rPr>
              <a:t>Sistemas Escénicos / Didáctica del Teatro II / Práctica Docente IV / Metodología de la investigación en Artes</a:t>
            </a:r>
          </a:p>
          <a:p>
            <a:pPr marL="0" indent="0" algn="just">
              <a:buNone/>
            </a:pPr>
            <a:endParaRPr lang="es-MX" sz="2800" b="1" u="sng" dirty="0">
              <a:solidFill>
                <a:srgbClr val="C00000"/>
              </a:solidFill>
            </a:endParaRPr>
          </a:p>
        </p:txBody>
      </p:sp>
    </p:spTree>
    <p:extLst>
      <p:ext uri="{BB962C8B-B14F-4D97-AF65-F5344CB8AC3E}">
        <p14:creationId xmlns:p14="http://schemas.microsoft.com/office/powerpoint/2010/main" val="376650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Autofit/>
          </a:bodyPr>
          <a:lstStyle/>
          <a:p>
            <a:r>
              <a:rPr lang="es-AR" sz="4000" b="1" dirty="0">
                <a:solidFill>
                  <a:schemeClr val="bg2">
                    <a:lumMod val="50000"/>
                  </a:schemeClr>
                </a:solidFill>
              </a:rPr>
              <a:t>ACREDITACIÓN EN LA EMAD AL 31-12-2024</a:t>
            </a:r>
            <a:endParaRPr lang="es-AR" sz="4000" b="1" dirty="0"/>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lnSpcReduction="10000"/>
          </a:bodyPr>
          <a:lstStyle/>
          <a:p>
            <a:pPr marL="0" indent="0" algn="just">
              <a:buNone/>
            </a:pPr>
            <a:r>
              <a:rPr lang="es-MX" b="1" u="sng" dirty="0">
                <a:solidFill>
                  <a:srgbClr val="C00000"/>
                </a:solidFill>
              </a:rPr>
              <a:t>MATERIAS DE LA TECNICATURA EN ACTUACIÓN QUE SE ACREDITAN CON Y SIN EXAMEN FINAL</a:t>
            </a:r>
          </a:p>
          <a:p>
            <a:pPr marL="0" indent="0" algn="just">
              <a:spcBef>
                <a:spcPts val="0"/>
              </a:spcBef>
              <a:buNone/>
            </a:pPr>
            <a:endParaRPr lang="es-MX" sz="1000" b="1" u="sng" dirty="0">
              <a:solidFill>
                <a:srgbClr val="C00000"/>
              </a:solidFill>
              <a:latin typeface="+mj-lt"/>
            </a:endParaRPr>
          </a:p>
          <a:p>
            <a:pPr marL="0" indent="0" algn="just">
              <a:spcBef>
                <a:spcPts val="0"/>
              </a:spcBef>
              <a:buNone/>
            </a:pPr>
            <a:r>
              <a:rPr lang="es-MX" sz="1900" b="1" u="sng" dirty="0">
                <a:solidFill>
                  <a:srgbClr val="C00000"/>
                </a:solidFill>
                <a:latin typeface="+mj-lt"/>
              </a:rPr>
              <a:t>1° AÑO</a:t>
            </a:r>
            <a:r>
              <a:rPr lang="es-MX" sz="1900" b="1" dirty="0">
                <a:solidFill>
                  <a:srgbClr val="C00000"/>
                </a:solidFill>
                <a:latin typeface="+mj-lt"/>
              </a:rPr>
              <a:t> </a:t>
            </a:r>
          </a:p>
          <a:p>
            <a:pPr marL="0" indent="0" algn="just">
              <a:spcBef>
                <a:spcPts val="0"/>
              </a:spcBef>
              <a:buNone/>
            </a:pPr>
            <a:r>
              <a:rPr lang="es-MX" sz="1900" b="1" dirty="0">
                <a:solidFill>
                  <a:srgbClr val="FF0000"/>
                </a:solidFill>
                <a:effectLst/>
                <a:latin typeface="+mj-lt"/>
                <a:ea typeface="Calibri" panose="020F0502020204030204" pitchFamily="34" charset="0"/>
              </a:rPr>
              <a:t>SIN EXAMEN FINAL: </a:t>
            </a:r>
            <a:r>
              <a:rPr lang="es-MX" sz="1900" b="1" dirty="0">
                <a:effectLst/>
                <a:latin typeface="+mj-lt"/>
                <a:ea typeface="Calibri" panose="020F0502020204030204" pitchFamily="34" charset="0"/>
              </a:rPr>
              <a:t>Maquillaje I / Teatro y literatura dramática I / Teorías de la percepción y comunicación / Teatro de objetos</a:t>
            </a:r>
          </a:p>
          <a:p>
            <a:pPr marL="0" indent="0" algn="just">
              <a:spcBef>
                <a:spcPts val="0"/>
              </a:spcBef>
              <a:buNone/>
            </a:pPr>
            <a:r>
              <a:rPr lang="es-MX" sz="1900" b="1" dirty="0">
                <a:solidFill>
                  <a:srgbClr val="FF0000"/>
                </a:solidFill>
                <a:effectLst/>
                <a:latin typeface="+mj-lt"/>
                <a:ea typeface="Calibri" panose="020F0502020204030204" pitchFamily="34" charset="0"/>
              </a:rPr>
              <a:t>CON EXAMEN FINAL: </a:t>
            </a:r>
            <a:r>
              <a:rPr lang="es-MX" sz="1900" b="1" dirty="0">
                <a:effectLst/>
                <a:latin typeface="+mj-lt"/>
                <a:ea typeface="Calibri" panose="020F0502020204030204" pitchFamily="34" charset="0"/>
              </a:rPr>
              <a:t>Actuación I / Movimiento I / Voz I</a:t>
            </a:r>
          </a:p>
          <a:p>
            <a:pPr marL="0" indent="0" algn="just">
              <a:spcBef>
                <a:spcPts val="0"/>
              </a:spcBef>
              <a:buNone/>
            </a:pPr>
            <a:endParaRPr lang="es-MX" sz="900" b="1" u="sng" dirty="0">
              <a:solidFill>
                <a:srgbClr val="C00000"/>
              </a:solidFill>
              <a:latin typeface="+mj-lt"/>
            </a:endParaRPr>
          </a:p>
          <a:p>
            <a:pPr marL="0" indent="0" algn="just">
              <a:spcBef>
                <a:spcPts val="0"/>
              </a:spcBef>
              <a:buNone/>
            </a:pPr>
            <a:r>
              <a:rPr lang="es-MX" sz="1900" b="1" u="sng" dirty="0">
                <a:solidFill>
                  <a:srgbClr val="C00000"/>
                </a:solidFill>
                <a:latin typeface="+mj-lt"/>
              </a:rPr>
              <a:t>2° AÑO </a:t>
            </a:r>
          </a:p>
          <a:p>
            <a:pPr marL="0" indent="0" algn="just">
              <a:spcBef>
                <a:spcPts val="0"/>
              </a:spcBef>
              <a:buNone/>
            </a:pPr>
            <a:r>
              <a:rPr lang="es-MX" sz="1900" b="1" dirty="0">
                <a:solidFill>
                  <a:srgbClr val="FF0000"/>
                </a:solidFill>
                <a:effectLst/>
                <a:latin typeface="+mj-lt"/>
                <a:ea typeface="Calibri" panose="020F0502020204030204" pitchFamily="34" charset="0"/>
              </a:rPr>
              <a:t>SIN EXAMEN FINAL: </a:t>
            </a:r>
            <a:r>
              <a:rPr lang="es-MX" sz="1900" b="1" dirty="0">
                <a:effectLst/>
                <a:latin typeface="+mj-lt"/>
                <a:ea typeface="Calibri" panose="020F0502020204030204" pitchFamily="34" charset="0"/>
              </a:rPr>
              <a:t>Teatro y literatura dramática II / Teorías y tendencias teatrales contemporáneas / Análisis del espectáculo</a:t>
            </a:r>
          </a:p>
          <a:p>
            <a:pPr marL="0" indent="0" algn="just">
              <a:spcBef>
                <a:spcPts val="0"/>
              </a:spcBef>
              <a:buNone/>
            </a:pPr>
            <a:r>
              <a:rPr lang="es-MX" sz="1900" b="1" dirty="0">
                <a:solidFill>
                  <a:srgbClr val="FF0000"/>
                </a:solidFill>
                <a:effectLst/>
                <a:latin typeface="+mj-lt"/>
                <a:ea typeface="Calibri" panose="020F0502020204030204" pitchFamily="34" charset="0"/>
              </a:rPr>
              <a:t>CON EXAMEN FINAL: </a:t>
            </a:r>
            <a:r>
              <a:rPr lang="es-MX" sz="1900" b="1" dirty="0">
                <a:effectLst/>
                <a:latin typeface="+mj-lt"/>
                <a:ea typeface="Calibri" panose="020F0502020204030204" pitchFamily="34" charset="0"/>
              </a:rPr>
              <a:t>Actuación II / Movimiento II / Voz II </a:t>
            </a:r>
            <a:r>
              <a:rPr lang="es-MX" sz="1900" b="1" dirty="0">
                <a:solidFill>
                  <a:schemeClr val="accent4">
                    <a:lumMod val="75000"/>
                  </a:schemeClr>
                </a:solidFill>
                <a:effectLst/>
                <a:latin typeface="+mj-lt"/>
                <a:ea typeface="Calibri" panose="020F0502020204030204" pitchFamily="34" charset="0"/>
              </a:rPr>
              <a:t>/ </a:t>
            </a:r>
            <a:r>
              <a:rPr lang="es-MX" sz="1900" b="1" dirty="0">
                <a:effectLst/>
                <a:latin typeface="+mj-lt"/>
                <a:ea typeface="Calibri" panose="020F0502020204030204" pitchFamily="34" charset="0"/>
              </a:rPr>
              <a:t>Maquillaje II / Escenografía</a:t>
            </a:r>
          </a:p>
          <a:p>
            <a:pPr marL="0" indent="0" algn="just">
              <a:spcBef>
                <a:spcPts val="0"/>
              </a:spcBef>
              <a:buNone/>
            </a:pPr>
            <a:endParaRPr lang="es-MX" sz="900" b="1" u="sng" dirty="0">
              <a:latin typeface="+mj-lt"/>
            </a:endParaRPr>
          </a:p>
          <a:p>
            <a:pPr marL="0" indent="0" algn="just">
              <a:spcBef>
                <a:spcPts val="0"/>
              </a:spcBef>
              <a:buNone/>
            </a:pPr>
            <a:r>
              <a:rPr lang="es-MX" sz="1900" b="1" u="sng" dirty="0">
                <a:solidFill>
                  <a:srgbClr val="C00000"/>
                </a:solidFill>
                <a:latin typeface="+mj-lt"/>
              </a:rPr>
              <a:t>3° AÑO </a:t>
            </a:r>
          </a:p>
          <a:p>
            <a:pPr marL="0" indent="0" algn="just">
              <a:spcBef>
                <a:spcPts val="0"/>
              </a:spcBef>
              <a:buNone/>
            </a:pPr>
            <a:r>
              <a:rPr lang="es-MX" sz="1900" b="1" dirty="0">
                <a:solidFill>
                  <a:srgbClr val="FF0000"/>
                </a:solidFill>
                <a:effectLst/>
                <a:latin typeface="+mj-lt"/>
                <a:ea typeface="Calibri" panose="020F0502020204030204" pitchFamily="34" charset="0"/>
              </a:rPr>
              <a:t>SIN EXAMEN FINAL: </a:t>
            </a:r>
            <a:r>
              <a:rPr lang="es-MX" sz="1900" b="1" dirty="0">
                <a:effectLst/>
                <a:latin typeface="+mj-lt"/>
                <a:ea typeface="Calibri" panose="020F0502020204030204" pitchFamily="34" charset="0"/>
              </a:rPr>
              <a:t>Teatro y literatura dramática III / Organización y gestión de espectáculos / Arte, cultura y estética en el mundo contemporáneo</a:t>
            </a:r>
          </a:p>
          <a:p>
            <a:pPr marL="0" indent="0" algn="just">
              <a:spcBef>
                <a:spcPts val="0"/>
              </a:spcBef>
              <a:buNone/>
            </a:pPr>
            <a:r>
              <a:rPr lang="es-MX" sz="1900" b="1" dirty="0">
                <a:solidFill>
                  <a:srgbClr val="FF0000"/>
                </a:solidFill>
                <a:effectLst/>
                <a:latin typeface="+mj-lt"/>
                <a:ea typeface="Calibri" panose="020F0502020204030204" pitchFamily="34" charset="0"/>
              </a:rPr>
              <a:t>CON EXAMEN FINAL: </a:t>
            </a:r>
            <a:r>
              <a:rPr lang="es-MX" sz="1900" b="1" dirty="0">
                <a:effectLst/>
                <a:latin typeface="+mj-lt"/>
                <a:ea typeface="Calibri" panose="020F0502020204030204" pitchFamily="34" charset="0"/>
              </a:rPr>
              <a:t>Actuación III / Movimiento III / Voz III</a:t>
            </a:r>
          </a:p>
          <a:p>
            <a:pPr marL="0" indent="0" algn="just">
              <a:spcBef>
                <a:spcPts val="0"/>
              </a:spcBef>
              <a:buNone/>
            </a:pPr>
            <a:endParaRPr lang="es-MX" sz="1900" b="1" u="sng" dirty="0">
              <a:solidFill>
                <a:srgbClr val="C00000"/>
              </a:solidFill>
              <a:latin typeface="+mj-lt"/>
            </a:endParaRPr>
          </a:p>
          <a:p>
            <a:pPr marL="0" indent="0" algn="just">
              <a:spcBef>
                <a:spcPts val="0"/>
              </a:spcBef>
              <a:buNone/>
            </a:pPr>
            <a:endParaRPr lang="es-MX" sz="2800" b="1" u="sng" dirty="0">
              <a:solidFill>
                <a:srgbClr val="C00000"/>
              </a:solidFill>
            </a:endParaRPr>
          </a:p>
        </p:txBody>
      </p:sp>
    </p:spTree>
    <p:extLst>
      <p:ext uri="{BB962C8B-B14F-4D97-AF65-F5344CB8AC3E}">
        <p14:creationId xmlns:p14="http://schemas.microsoft.com/office/powerpoint/2010/main" val="2767434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1C28F9F-E81A-47ED-86CD-010E5087319F}"/>
              </a:ext>
            </a:extLst>
          </p:cNvPr>
          <p:cNvSpPr>
            <a:spLocks noGrp="1"/>
          </p:cNvSpPr>
          <p:nvPr>
            <p:ph sz="quarter" idx="13"/>
          </p:nvPr>
        </p:nvSpPr>
        <p:spPr>
          <a:xfrm>
            <a:off x="913774" y="887506"/>
            <a:ext cx="10363826" cy="5217459"/>
          </a:xfrm>
        </p:spPr>
        <p:txBody>
          <a:bodyPr>
            <a:normAutofit fontScale="92500"/>
          </a:bodyPr>
          <a:lstStyle/>
          <a:p>
            <a:pPr marL="0" indent="0" algn="just">
              <a:buNone/>
            </a:pPr>
            <a:r>
              <a:rPr lang="es-AR" dirty="0">
                <a:solidFill>
                  <a:srgbClr val="C00000"/>
                </a:solidFill>
                <a:latin typeface="Franklin Gothic Heavy" panose="020B0903020102020204" pitchFamily="34" charset="0"/>
                <a:cs typeface="Aharoni" panose="02010803020104030203" pitchFamily="2" charset="-79"/>
              </a:rPr>
              <a:t>LA CONSTRUCCIÓN DEL RAI SE DESARROLLARÁ DURANTE EL CICLO LECTIVO 2025 Y Serán RESPONSABLES TODOS LOS ACTORES DE LA COMUNIDAD EDUCATIVA DE LA INSTITUCIÓN: DOCENTES, ESTUDIANTES, EQUIPO DIRECTIVO, PRECEPTORES, AUXILIARES. PARA ELLO SE ABORDARÁ LA CONSTRUCCIÓN COLECTIVA DEL RAI, SEGÚN EL SIGUIENTE CRONOGRAMA:</a:t>
            </a:r>
          </a:p>
          <a:p>
            <a:pPr marL="0" indent="0" algn="just">
              <a:buNone/>
            </a:pPr>
            <a:r>
              <a:rPr lang="es-AR" u="sng" dirty="0">
                <a:solidFill>
                  <a:schemeClr val="accent1">
                    <a:lumMod val="75000"/>
                  </a:schemeClr>
                </a:solidFill>
                <a:latin typeface="Franklin Gothic Heavy" panose="020B0903020102020204" pitchFamily="34" charset="0"/>
                <a:cs typeface="Aharoni" panose="02010803020104030203" pitchFamily="2" charset="-79"/>
              </a:rPr>
              <a:t>PRIMERA Instancia</a:t>
            </a:r>
            <a:r>
              <a:rPr lang="es-AR" dirty="0">
                <a:solidFill>
                  <a:schemeClr val="accent1">
                    <a:lumMod val="75000"/>
                  </a:schemeClr>
                </a:solidFill>
                <a:latin typeface="Franklin Gothic Heavy" panose="020B0903020102020204" pitchFamily="34" charset="0"/>
                <a:cs typeface="Aharoni" panose="02010803020104030203" pitchFamily="2" charset="-79"/>
              </a:rPr>
              <a:t>: TOMA DE CONOCIMIENTO; 20-12-2024</a:t>
            </a:r>
          </a:p>
          <a:p>
            <a:pPr marL="0" indent="0" algn="just">
              <a:buNone/>
            </a:pPr>
            <a:r>
              <a:rPr lang="es-AR" u="sng" dirty="0">
                <a:solidFill>
                  <a:srgbClr val="FF0000"/>
                </a:solidFill>
                <a:latin typeface="Franklin Gothic Heavy" panose="020B0903020102020204" pitchFamily="34" charset="0"/>
                <a:cs typeface="Aharoni" panose="02010803020104030203" pitchFamily="2" charset="-79"/>
              </a:rPr>
              <a:t>Segunda Instancia</a:t>
            </a:r>
            <a:r>
              <a:rPr lang="es-AR" dirty="0">
                <a:solidFill>
                  <a:srgbClr val="FF0000"/>
                </a:solidFill>
                <a:latin typeface="Franklin Gothic Heavy" panose="020B0903020102020204" pitchFamily="34" charset="0"/>
                <a:cs typeface="Aharoni" panose="02010803020104030203" pitchFamily="2" charset="-79"/>
              </a:rPr>
              <a:t>: 1° etapa de elaboración del rai – marzo y ABRIL 2025</a:t>
            </a:r>
          </a:p>
          <a:p>
            <a:pPr marL="0" indent="0" algn="just">
              <a:buNone/>
            </a:pPr>
            <a:r>
              <a:rPr lang="es-AR" u="sng" dirty="0">
                <a:solidFill>
                  <a:srgbClr val="FFC000"/>
                </a:solidFill>
                <a:latin typeface="Franklin Gothic Heavy" panose="020B0903020102020204" pitchFamily="34" charset="0"/>
                <a:cs typeface="Aharoni" panose="02010803020104030203" pitchFamily="2" charset="-79"/>
              </a:rPr>
              <a:t>TERCERA INSTANCIA</a:t>
            </a:r>
            <a:r>
              <a:rPr lang="es-AR" dirty="0">
                <a:solidFill>
                  <a:srgbClr val="FFC000"/>
                </a:solidFill>
                <a:latin typeface="Franklin Gothic Heavy" panose="020B0903020102020204" pitchFamily="34" charset="0"/>
                <a:cs typeface="Aharoni" panose="02010803020104030203" pitchFamily="2" charset="-79"/>
              </a:rPr>
              <a:t>: CONSULTA SOBRE QUE ASPECTOS DEBEN ESTAR CONTEMPLADOS EN EL NUEVO RAI – MAYO 2025</a:t>
            </a:r>
          </a:p>
          <a:p>
            <a:pPr marL="0" indent="0" algn="just">
              <a:buNone/>
            </a:pPr>
            <a:r>
              <a:rPr lang="es-AR" u="sng" dirty="0">
                <a:solidFill>
                  <a:schemeClr val="accent2">
                    <a:lumMod val="75000"/>
                  </a:schemeClr>
                </a:solidFill>
                <a:latin typeface="Franklin Gothic Heavy" panose="020B0903020102020204" pitchFamily="34" charset="0"/>
                <a:cs typeface="Aharoni" panose="02010803020104030203" pitchFamily="2" charset="-79"/>
              </a:rPr>
              <a:t>CUARTA INSTANCIA</a:t>
            </a:r>
            <a:r>
              <a:rPr lang="es-AR" dirty="0">
                <a:solidFill>
                  <a:schemeClr val="accent2">
                    <a:lumMod val="75000"/>
                  </a:schemeClr>
                </a:solidFill>
                <a:latin typeface="Franklin Gothic Heavy" panose="020B0903020102020204" pitchFamily="34" charset="0"/>
                <a:cs typeface="Aharoni" panose="02010803020104030203" pitchFamily="2" charset="-79"/>
              </a:rPr>
              <a:t>: PRESENTACIÓN DEL PRIMER BORRADOR DEL NUEVO RAI EN EL CAI PARA SU SUPERVISIÓN, INTRODUCCIÓN DE MODIFICACIONES Y APROBACIÓN FINAL – AGOSTO 2025</a:t>
            </a:r>
          </a:p>
          <a:p>
            <a:pPr marL="0" indent="0" algn="just">
              <a:buNone/>
            </a:pPr>
            <a:r>
              <a:rPr lang="es-AR" u="sng" dirty="0">
                <a:solidFill>
                  <a:schemeClr val="accent6">
                    <a:lumMod val="75000"/>
                  </a:schemeClr>
                </a:solidFill>
                <a:latin typeface="Franklin Gothic Heavy" panose="020B0903020102020204" pitchFamily="34" charset="0"/>
                <a:cs typeface="Aharoni" panose="02010803020104030203" pitchFamily="2" charset="-79"/>
              </a:rPr>
              <a:t>QUINTA INSTANCIA</a:t>
            </a:r>
            <a:r>
              <a:rPr lang="es-AR" dirty="0">
                <a:solidFill>
                  <a:schemeClr val="accent6">
                    <a:lumMod val="75000"/>
                  </a:schemeClr>
                </a:solidFill>
                <a:latin typeface="Franklin Gothic Heavy" panose="020B0903020102020204" pitchFamily="34" charset="0"/>
                <a:cs typeface="Aharoni" panose="02010803020104030203" pitchFamily="2" charset="-79"/>
              </a:rPr>
              <a:t>: ELABORACIÓN Y PRESENTACIÓN DEL NUEVO RAI DEFINITIVO – OCTUBRE 2025.</a:t>
            </a:r>
          </a:p>
        </p:txBody>
      </p:sp>
    </p:spTree>
    <p:extLst>
      <p:ext uri="{BB962C8B-B14F-4D97-AF65-F5344CB8AC3E}">
        <p14:creationId xmlns:p14="http://schemas.microsoft.com/office/powerpoint/2010/main" val="3734115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Autofit/>
          </a:bodyPr>
          <a:lstStyle/>
          <a:p>
            <a:r>
              <a:rPr lang="es-AR" sz="4400" b="1" dirty="0">
                <a:solidFill>
                  <a:schemeClr val="bg2">
                    <a:lumMod val="50000"/>
                  </a:schemeClr>
                </a:solidFill>
              </a:rPr>
              <a:t>ACREDITACIÓN EN NÚMEROS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183343"/>
            <a:ext cx="10363826" cy="5257798"/>
          </a:xfrm>
        </p:spPr>
        <p:txBody>
          <a:bodyPr>
            <a:normAutofit/>
          </a:bodyPr>
          <a:lstStyle/>
          <a:p>
            <a:pPr marL="0" indent="0" algn="just">
              <a:buNone/>
            </a:pPr>
            <a:r>
              <a:rPr lang="es-MX" sz="2900" b="1" u="sng" dirty="0">
                <a:solidFill>
                  <a:srgbClr val="C00000"/>
                </a:solidFill>
              </a:rPr>
              <a:t>PORCENTAJE DE MATERIAS DE PROFESORADO DE TEATRO QUE SE ACREDITAN CON Y SIN EXAMEN FINAL, AL 31-12-2024</a:t>
            </a:r>
          </a:p>
          <a:p>
            <a:pPr marL="0" indent="0" algn="just">
              <a:spcBef>
                <a:spcPts val="0"/>
              </a:spcBef>
              <a:buNone/>
            </a:pPr>
            <a:r>
              <a:rPr lang="es-MX" sz="2900" b="1" dirty="0">
                <a:solidFill>
                  <a:srgbClr val="00B050"/>
                </a:solidFill>
                <a:effectLst/>
                <a:latin typeface="+mj-lt"/>
                <a:ea typeface="Calibri" panose="020F0502020204030204" pitchFamily="34" charset="0"/>
              </a:rPr>
              <a:t>SIN EXAMEN FINAL: 34 %</a:t>
            </a:r>
            <a:endParaRPr lang="es-MX" sz="2900" b="1" dirty="0">
              <a:solidFill>
                <a:srgbClr val="00B050"/>
              </a:solidFill>
              <a:latin typeface="+mj-lt"/>
              <a:ea typeface="Calibri" panose="020F0502020204030204" pitchFamily="34" charset="0"/>
            </a:endParaRPr>
          </a:p>
          <a:p>
            <a:pPr marL="0" indent="0" algn="just">
              <a:spcBef>
                <a:spcPts val="0"/>
              </a:spcBef>
              <a:buNone/>
            </a:pPr>
            <a:r>
              <a:rPr lang="es-MX" sz="2900" b="1" dirty="0">
                <a:solidFill>
                  <a:srgbClr val="00B050"/>
                </a:solidFill>
                <a:effectLst/>
                <a:latin typeface="+mj-lt"/>
                <a:ea typeface="Calibri" panose="020F0502020204030204" pitchFamily="34" charset="0"/>
              </a:rPr>
              <a:t>CON EXAMEN FINAL: 66 %</a:t>
            </a:r>
            <a:endParaRPr lang="es-MX" sz="2900" b="1" u="sng" dirty="0">
              <a:solidFill>
                <a:srgbClr val="00B050"/>
              </a:solidFill>
              <a:latin typeface="+mj-lt"/>
            </a:endParaRPr>
          </a:p>
          <a:p>
            <a:pPr marL="0" indent="0" algn="just">
              <a:buNone/>
            </a:pPr>
            <a:endParaRPr lang="es-MX" sz="2900" b="1" u="sng" dirty="0">
              <a:solidFill>
                <a:srgbClr val="C00000"/>
              </a:solidFill>
            </a:endParaRPr>
          </a:p>
          <a:p>
            <a:pPr marL="0" indent="0" algn="just">
              <a:buNone/>
            </a:pPr>
            <a:r>
              <a:rPr lang="es-MX" sz="2900" b="1" u="sng" dirty="0">
                <a:solidFill>
                  <a:srgbClr val="C00000"/>
                </a:solidFill>
              </a:rPr>
              <a:t>PORCENTAJE DE MATERIAS DE LA TECNICATURA EN ACTUACIÓN QUE SE ACREDITAN CON Y SIN EXAMEN FINAL, AL 31-12-2024</a:t>
            </a:r>
          </a:p>
          <a:p>
            <a:pPr marL="0" indent="0" algn="just">
              <a:spcBef>
                <a:spcPts val="0"/>
              </a:spcBef>
              <a:buNone/>
            </a:pPr>
            <a:r>
              <a:rPr lang="es-MX" sz="2900" b="1" dirty="0">
                <a:solidFill>
                  <a:srgbClr val="00B050"/>
                </a:solidFill>
                <a:effectLst/>
                <a:latin typeface="+mj-lt"/>
                <a:ea typeface="Calibri" panose="020F0502020204030204" pitchFamily="34" charset="0"/>
              </a:rPr>
              <a:t>SIN EXAMEN FINAL: 47 %</a:t>
            </a:r>
          </a:p>
          <a:p>
            <a:pPr marL="0" indent="0" algn="just">
              <a:spcBef>
                <a:spcPts val="0"/>
              </a:spcBef>
              <a:buNone/>
            </a:pPr>
            <a:r>
              <a:rPr lang="es-MX" sz="2900" b="1" dirty="0">
                <a:solidFill>
                  <a:srgbClr val="00B050"/>
                </a:solidFill>
                <a:effectLst/>
                <a:latin typeface="+mj-lt"/>
                <a:ea typeface="Calibri" panose="020F0502020204030204" pitchFamily="34" charset="0"/>
              </a:rPr>
              <a:t>CON EXAMEN FINAL: 53 %</a:t>
            </a:r>
            <a:endParaRPr lang="es-MX" sz="2900" b="1" u="sng" dirty="0">
              <a:solidFill>
                <a:srgbClr val="00B050"/>
              </a:solidFill>
              <a:latin typeface="+mj-lt"/>
            </a:endParaRPr>
          </a:p>
          <a:p>
            <a:pPr marL="0" indent="0" algn="just">
              <a:spcBef>
                <a:spcPts val="0"/>
              </a:spcBef>
              <a:buNone/>
            </a:pPr>
            <a:endParaRPr lang="es-MX" sz="2800" b="1" u="sng" dirty="0">
              <a:solidFill>
                <a:srgbClr val="C00000"/>
              </a:solidFill>
            </a:endParaRPr>
          </a:p>
        </p:txBody>
      </p:sp>
    </p:spTree>
    <p:extLst>
      <p:ext uri="{BB962C8B-B14F-4D97-AF65-F5344CB8AC3E}">
        <p14:creationId xmlns:p14="http://schemas.microsoft.com/office/powerpoint/2010/main" val="1788948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36C66E-883C-4E07-B78A-56B18F33C5C6}"/>
              </a:ext>
            </a:extLst>
          </p:cNvPr>
          <p:cNvSpPr>
            <a:spLocks noGrp="1"/>
          </p:cNvSpPr>
          <p:nvPr>
            <p:ph type="title"/>
          </p:nvPr>
        </p:nvSpPr>
        <p:spPr>
          <a:xfrm>
            <a:off x="913774" y="416860"/>
            <a:ext cx="10364451" cy="968236"/>
          </a:xfrm>
        </p:spPr>
        <p:txBody>
          <a:bodyPr>
            <a:normAutofit fontScale="90000"/>
          </a:bodyPr>
          <a:lstStyle/>
          <a:p>
            <a:r>
              <a:rPr lang="es-AR" sz="2800" b="1" dirty="0">
                <a:solidFill>
                  <a:srgbClr val="FF0000"/>
                </a:solidFill>
              </a:rPr>
              <a:t>PROPUESTA 2025: Materias promocionales con opción a final</a:t>
            </a:r>
            <a:br>
              <a:rPr lang="es-AR" sz="2800" b="1" dirty="0">
                <a:solidFill>
                  <a:srgbClr val="FF0000"/>
                </a:solidFill>
              </a:rPr>
            </a:br>
            <a:r>
              <a:rPr lang="es-AR" sz="2800" b="1" u="sng" dirty="0">
                <a:solidFill>
                  <a:srgbClr val="FF0000"/>
                </a:solidFill>
              </a:rPr>
              <a:t>PROFESORADO DE TEATRO (SEGÚN RES. 4196/24)</a:t>
            </a:r>
          </a:p>
        </p:txBody>
      </p:sp>
      <p:sp>
        <p:nvSpPr>
          <p:cNvPr id="3" name="Marcador de contenido 2">
            <a:extLst>
              <a:ext uri="{FF2B5EF4-FFF2-40B4-BE49-F238E27FC236}">
                <a16:creationId xmlns:a16="http://schemas.microsoft.com/office/drawing/2014/main" id="{4BFBF932-9237-4242-87E9-731F20470A20}"/>
              </a:ext>
            </a:extLst>
          </p:cNvPr>
          <p:cNvSpPr>
            <a:spLocks noGrp="1"/>
          </p:cNvSpPr>
          <p:nvPr>
            <p:ph sz="quarter" idx="13"/>
          </p:nvPr>
        </p:nvSpPr>
        <p:spPr>
          <a:xfrm>
            <a:off x="913774" y="1385096"/>
            <a:ext cx="10363826" cy="5230857"/>
          </a:xfrm>
        </p:spPr>
        <p:txBody>
          <a:bodyPr>
            <a:normAutofit fontScale="62500" lnSpcReduction="20000"/>
          </a:bodyPr>
          <a:lstStyle/>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Análisis de la Dramaturgia Escénica y Literaria (1°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Maquillaje (1°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Historia Social General (1°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Fundamentos de la Educación </a:t>
            </a:r>
            <a:r>
              <a:rPr lang="es-AR" sz="2400" b="1" dirty="0">
                <a:solidFill>
                  <a:srgbClr val="0070C0"/>
                </a:solidFill>
                <a:effectLst/>
                <a:latin typeface="+mj-lt"/>
                <a:ea typeface="Calibri" panose="020F0502020204030204" pitchFamily="34" charset="0"/>
              </a:rPr>
              <a:t>(1°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Psicología de la Educación I </a:t>
            </a:r>
            <a:r>
              <a:rPr lang="es-AR" sz="2400" b="1" dirty="0">
                <a:solidFill>
                  <a:srgbClr val="0070C0"/>
                </a:solidFill>
                <a:effectLst/>
                <a:latin typeface="+mj-lt"/>
                <a:ea typeface="Calibri" panose="020F0502020204030204" pitchFamily="34" charset="0"/>
              </a:rPr>
              <a:t>(1°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Análisis de la Dramaturgia escénica y Literaria II (2°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Teatro de Objetos (2°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Historia Sociopolítica de Latinoamérica (2°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Espacio institucional (2°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Didáctica General </a:t>
            </a:r>
            <a:r>
              <a:rPr lang="es-AR" sz="2400" b="1" dirty="0">
                <a:solidFill>
                  <a:srgbClr val="0070C0"/>
                </a:solidFill>
                <a:effectLst/>
                <a:latin typeface="+mj-lt"/>
                <a:ea typeface="Calibri" panose="020F0502020204030204" pitchFamily="34" charset="0"/>
              </a:rPr>
              <a:t>(2°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Psicología de la Educación II </a:t>
            </a:r>
            <a:r>
              <a:rPr lang="es-AR" sz="2400" b="1" dirty="0">
                <a:solidFill>
                  <a:srgbClr val="0070C0"/>
                </a:solidFill>
                <a:effectLst/>
                <a:latin typeface="+mj-lt"/>
                <a:ea typeface="Calibri" panose="020F0502020204030204" pitchFamily="34" charset="0"/>
              </a:rPr>
              <a:t>(2°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Historia del Teatro I (3°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Espacio Institucional (Mimo) (3°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Teorías del Arte I (3°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Política Educativa (3°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Didáctica del Teatro I </a:t>
            </a:r>
            <a:r>
              <a:rPr lang="es-AR" sz="2400" b="1" dirty="0">
                <a:solidFill>
                  <a:srgbClr val="0070C0"/>
                </a:solidFill>
                <a:effectLst/>
                <a:latin typeface="+mj-lt"/>
                <a:ea typeface="Calibri" panose="020F0502020204030204" pitchFamily="34" charset="0"/>
              </a:rPr>
              <a:t>(3°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Taller de integración teatro y otros lenguajes (4°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Historia del Teatro II (4° año)</a:t>
            </a:r>
          </a:p>
          <a:p>
            <a:pPr marL="457200" indent="-457200">
              <a:spcBef>
                <a:spcPts val="0"/>
              </a:spcBef>
              <a:buFont typeface="+mj-lt"/>
              <a:buAutoNum type="arabicPeriod"/>
            </a:pPr>
            <a:r>
              <a:rPr lang="es-AR" sz="2400" b="1" dirty="0">
                <a:solidFill>
                  <a:srgbClr val="0070C0"/>
                </a:solidFill>
                <a:effectLst/>
                <a:latin typeface="+mj-lt"/>
                <a:ea typeface="Calibri" panose="020F0502020204030204" pitchFamily="34" charset="0"/>
              </a:rPr>
              <a:t>Teorías del Arte II (4°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Sistemas Escénicos </a:t>
            </a:r>
            <a:r>
              <a:rPr lang="es-AR" sz="2400" b="1" dirty="0">
                <a:solidFill>
                  <a:srgbClr val="0070C0"/>
                </a:solidFill>
                <a:effectLst/>
                <a:latin typeface="+mj-lt"/>
                <a:ea typeface="Calibri" panose="020F0502020204030204" pitchFamily="34" charset="0"/>
              </a:rPr>
              <a:t>(4°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Didáctica del Teatro II </a:t>
            </a:r>
            <a:r>
              <a:rPr lang="es-AR" sz="2400" b="1" dirty="0">
                <a:solidFill>
                  <a:srgbClr val="0070C0"/>
                </a:solidFill>
                <a:effectLst/>
                <a:latin typeface="+mj-lt"/>
                <a:ea typeface="Calibri" panose="020F0502020204030204" pitchFamily="34" charset="0"/>
              </a:rPr>
              <a:t>(4° año)</a:t>
            </a:r>
          </a:p>
          <a:p>
            <a:pPr marL="457200" indent="-457200">
              <a:spcBef>
                <a:spcPts val="0"/>
              </a:spcBef>
              <a:buFont typeface="+mj-lt"/>
              <a:buAutoNum type="arabicPeriod"/>
            </a:pPr>
            <a:r>
              <a:rPr lang="es-MX" sz="2400" b="1" dirty="0">
                <a:solidFill>
                  <a:srgbClr val="0070C0"/>
                </a:solidFill>
                <a:effectLst/>
                <a:latin typeface="+mj-lt"/>
                <a:ea typeface="Calibri" panose="020F0502020204030204" pitchFamily="34" charset="0"/>
              </a:rPr>
              <a:t>Metodología de la investigación en Artes </a:t>
            </a:r>
            <a:r>
              <a:rPr lang="es-AR" sz="2400" b="1" dirty="0">
                <a:solidFill>
                  <a:srgbClr val="0070C0"/>
                </a:solidFill>
                <a:effectLst/>
                <a:latin typeface="+mj-lt"/>
                <a:ea typeface="Calibri" panose="020F0502020204030204" pitchFamily="34" charset="0"/>
              </a:rPr>
              <a:t>(4° año)</a:t>
            </a:r>
          </a:p>
          <a:p>
            <a:pPr>
              <a:spcBef>
                <a:spcPts val="0"/>
              </a:spcBef>
            </a:pPr>
            <a:endParaRPr lang="es-AR" sz="2000" b="1" dirty="0">
              <a:solidFill>
                <a:srgbClr val="0070C0"/>
              </a:solidFill>
              <a:effectLst/>
              <a:latin typeface="+mj-lt"/>
              <a:ea typeface="Calibri" panose="020F0502020204030204" pitchFamily="34" charset="0"/>
            </a:endParaRPr>
          </a:p>
          <a:p>
            <a:pPr>
              <a:spcBef>
                <a:spcPts val="0"/>
              </a:spcBef>
            </a:pPr>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dirty="0"/>
          </a:p>
        </p:txBody>
      </p:sp>
    </p:spTree>
    <p:extLst>
      <p:ext uri="{BB962C8B-B14F-4D97-AF65-F5344CB8AC3E}">
        <p14:creationId xmlns:p14="http://schemas.microsoft.com/office/powerpoint/2010/main" val="2494320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36C66E-883C-4E07-B78A-56B18F33C5C6}"/>
              </a:ext>
            </a:extLst>
          </p:cNvPr>
          <p:cNvSpPr>
            <a:spLocks noGrp="1"/>
          </p:cNvSpPr>
          <p:nvPr>
            <p:ph type="title"/>
          </p:nvPr>
        </p:nvSpPr>
        <p:spPr>
          <a:xfrm>
            <a:off x="443754" y="672353"/>
            <a:ext cx="10833846" cy="1371600"/>
          </a:xfrm>
        </p:spPr>
        <p:txBody>
          <a:bodyPr>
            <a:noAutofit/>
          </a:bodyPr>
          <a:lstStyle/>
          <a:p>
            <a:r>
              <a:rPr lang="es-AR" sz="3200" b="1" dirty="0">
                <a:solidFill>
                  <a:srgbClr val="FF0000"/>
                </a:solidFill>
              </a:rPr>
              <a:t>Materias promocionales SIN OPCIÓN A EXAMEN FINAL</a:t>
            </a:r>
            <a:br>
              <a:rPr lang="es-AR" sz="3200" b="1" dirty="0">
                <a:solidFill>
                  <a:srgbClr val="FF0000"/>
                </a:solidFill>
              </a:rPr>
            </a:br>
            <a:r>
              <a:rPr lang="es-AR" sz="3200" b="1" u="sng" dirty="0">
                <a:solidFill>
                  <a:srgbClr val="FF0000"/>
                </a:solidFill>
              </a:rPr>
              <a:t>PROFESORADO DE TEATRO (SEGÚN RES. 4196/24)</a:t>
            </a:r>
          </a:p>
        </p:txBody>
      </p:sp>
      <p:sp>
        <p:nvSpPr>
          <p:cNvPr id="3" name="Marcador de contenido 2">
            <a:extLst>
              <a:ext uri="{FF2B5EF4-FFF2-40B4-BE49-F238E27FC236}">
                <a16:creationId xmlns:a16="http://schemas.microsoft.com/office/drawing/2014/main" id="{4BFBF932-9237-4242-87E9-731F20470A20}"/>
              </a:ext>
            </a:extLst>
          </p:cNvPr>
          <p:cNvSpPr>
            <a:spLocks noGrp="1"/>
          </p:cNvSpPr>
          <p:nvPr>
            <p:ph sz="quarter" idx="13"/>
          </p:nvPr>
        </p:nvSpPr>
        <p:spPr>
          <a:xfrm>
            <a:off x="913774" y="2514600"/>
            <a:ext cx="10363826" cy="2837330"/>
          </a:xfrm>
        </p:spPr>
        <p:txBody>
          <a:bodyPr>
            <a:normAutofit/>
          </a:bodyPr>
          <a:lstStyle/>
          <a:p>
            <a:pPr marL="514350" indent="-514350">
              <a:spcBef>
                <a:spcPts val="0"/>
              </a:spcBef>
              <a:buFont typeface="+mj-lt"/>
              <a:buAutoNum type="arabicPeriod"/>
            </a:pPr>
            <a:r>
              <a:rPr lang="es-AR" sz="3200" b="1" dirty="0">
                <a:solidFill>
                  <a:srgbClr val="0070C0"/>
                </a:solidFill>
                <a:effectLst/>
                <a:latin typeface="+mj-lt"/>
                <a:ea typeface="Calibri" panose="020F0502020204030204" pitchFamily="34" charset="0"/>
              </a:rPr>
              <a:t>PRÁCTICA DOCENTE I </a:t>
            </a:r>
          </a:p>
          <a:p>
            <a:pPr marL="514350" indent="-514350">
              <a:spcBef>
                <a:spcPts val="0"/>
              </a:spcBef>
              <a:buFont typeface="+mj-lt"/>
              <a:buAutoNum type="arabicPeriod"/>
            </a:pPr>
            <a:r>
              <a:rPr lang="es-AR" sz="3200" b="1" dirty="0">
                <a:solidFill>
                  <a:srgbClr val="0070C0"/>
                </a:solidFill>
                <a:latin typeface="+mj-lt"/>
                <a:ea typeface="Calibri" panose="020F0502020204030204" pitchFamily="34" charset="0"/>
              </a:rPr>
              <a:t>PRÁCTICA DOCENTRE II</a:t>
            </a:r>
          </a:p>
          <a:p>
            <a:pPr marL="514350" indent="-514350">
              <a:spcBef>
                <a:spcPts val="0"/>
              </a:spcBef>
              <a:buFont typeface="+mj-lt"/>
              <a:buAutoNum type="arabicPeriod"/>
            </a:pPr>
            <a:r>
              <a:rPr lang="es-AR" sz="3200" b="1" dirty="0">
                <a:solidFill>
                  <a:srgbClr val="0070C0"/>
                </a:solidFill>
                <a:effectLst/>
                <a:latin typeface="+mj-lt"/>
                <a:ea typeface="Calibri" panose="020F0502020204030204" pitchFamily="34" charset="0"/>
              </a:rPr>
              <a:t>PRÁCTICA DOCENTE III</a:t>
            </a:r>
          </a:p>
          <a:p>
            <a:pPr marL="514350" indent="-514350">
              <a:spcBef>
                <a:spcPts val="0"/>
              </a:spcBef>
              <a:buFont typeface="+mj-lt"/>
              <a:buAutoNum type="arabicPeriod"/>
            </a:pPr>
            <a:r>
              <a:rPr lang="es-AR" sz="3200" b="1" dirty="0">
                <a:solidFill>
                  <a:srgbClr val="0070C0"/>
                </a:solidFill>
                <a:latin typeface="+mj-lt"/>
                <a:ea typeface="Calibri" panose="020F0502020204030204" pitchFamily="34" charset="0"/>
              </a:rPr>
              <a:t>PRÁCTICA DOCENTE IV</a:t>
            </a:r>
            <a:endParaRPr lang="es-AR" sz="3200" b="1" dirty="0">
              <a:solidFill>
                <a:srgbClr val="0070C0"/>
              </a:solidFill>
              <a:effectLst/>
              <a:latin typeface="+mj-lt"/>
              <a:ea typeface="Calibri" panose="020F0502020204030204" pitchFamily="34" charset="0"/>
            </a:endParaRPr>
          </a:p>
          <a:p>
            <a:pPr>
              <a:spcBef>
                <a:spcPts val="0"/>
              </a:spcBef>
            </a:pPr>
            <a:endParaRPr lang="es-AR" sz="2000" b="1" dirty="0">
              <a:solidFill>
                <a:srgbClr val="0070C0"/>
              </a:solidFill>
              <a:effectLst/>
              <a:latin typeface="+mj-lt"/>
              <a:ea typeface="Calibri" panose="020F0502020204030204" pitchFamily="34" charset="0"/>
            </a:endParaRPr>
          </a:p>
          <a:p>
            <a:pPr>
              <a:spcBef>
                <a:spcPts val="0"/>
              </a:spcBef>
            </a:pPr>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dirty="0"/>
          </a:p>
        </p:txBody>
      </p:sp>
    </p:spTree>
    <p:extLst>
      <p:ext uri="{BB962C8B-B14F-4D97-AF65-F5344CB8AC3E}">
        <p14:creationId xmlns:p14="http://schemas.microsoft.com/office/powerpoint/2010/main" val="3171896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36C66E-883C-4E07-B78A-56B18F33C5C6}"/>
              </a:ext>
            </a:extLst>
          </p:cNvPr>
          <p:cNvSpPr>
            <a:spLocks noGrp="1"/>
          </p:cNvSpPr>
          <p:nvPr>
            <p:ph type="title"/>
          </p:nvPr>
        </p:nvSpPr>
        <p:spPr>
          <a:xfrm>
            <a:off x="443754" y="416860"/>
            <a:ext cx="10834472" cy="968236"/>
          </a:xfrm>
        </p:spPr>
        <p:txBody>
          <a:bodyPr>
            <a:noAutofit/>
          </a:bodyPr>
          <a:lstStyle/>
          <a:p>
            <a:r>
              <a:rPr lang="es-AR" sz="2800" b="1" dirty="0">
                <a:solidFill>
                  <a:srgbClr val="FF0000"/>
                </a:solidFill>
              </a:rPr>
              <a:t>PROPUESTA 2025: Materias CON EXAMEN FINAL SIN opción a PROMOCIONALIDAD - </a:t>
            </a:r>
            <a:r>
              <a:rPr lang="es-AR" sz="2800" b="1" u="sng" dirty="0">
                <a:solidFill>
                  <a:srgbClr val="FF0000"/>
                </a:solidFill>
              </a:rPr>
              <a:t>PROFESORADO DE TEATRO </a:t>
            </a:r>
            <a:br>
              <a:rPr lang="es-AR" sz="2800" b="1" u="sng" dirty="0">
                <a:solidFill>
                  <a:srgbClr val="FF0000"/>
                </a:solidFill>
              </a:rPr>
            </a:br>
            <a:r>
              <a:rPr lang="es-AR" sz="2800" b="1" u="sng" dirty="0">
                <a:solidFill>
                  <a:srgbClr val="FF0000"/>
                </a:solidFill>
              </a:rPr>
              <a:t>(SEGÚN RES. 4196/24)</a:t>
            </a:r>
          </a:p>
        </p:txBody>
      </p:sp>
      <p:sp>
        <p:nvSpPr>
          <p:cNvPr id="3" name="Marcador de contenido 2">
            <a:extLst>
              <a:ext uri="{FF2B5EF4-FFF2-40B4-BE49-F238E27FC236}">
                <a16:creationId xmlns:a16="http://schemas.microsoft.com/office/drawing/2014/main" id="{4BFBF932-9237-4242-87E9-731F20470A20}"/>
              </a:ext>
            </a:extLst>
          </p:cNvPr>
          <p:cNvSpPr>
            <a:spLocks noGrp="1"/>
          </p:cNvSpPr>
          <p:nvPr>
            <p:ph sz="quarter" idx="13"/>
          </p:nvPr>
        </p:nvSpPr>
        <p:spPr>
          <a:xfrm>
            <a:off x="913774" y="1667436"/>
            <a:ext cx="10363826" cy="4800600"/>
          </a:xfrm>
        </p:spPr>
        <p:txBody>
          <a:bodyPr>
            <a:normAutofit lnSpcReduction="10000"/>
          </a:bodyPr>
          <a:lstStyle/>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Actuación (1°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Corporal (1°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Vocal (1°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Actuación II (2°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Corporal II (2°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Vocal II (2°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Actuación III (3°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Corporal III (3°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Vocal III (3°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Práctica Escénica (4°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Corporal IV (4° año)</a:t>
            </a:r>
          </a:p>
          <a:p>
            <a:pPr marL="342900" indent="-342900" algn="just">
              <a:spcBef>
                <a:spcPts val="0"/>
              </a:spcBef>
              <a:spcAft>
                <a:spcPts val="600"/>
              </a:spcAft>
              <a:buFont typeface="+mj-lt"/>
              <a:buAutoNum type="arabicPeriod"/>
            </a:pPr>
            <a:r>
              <a:rPr lang="es-AR" sz="1800" b="1" dirty="0">
                <a:solidFill>
                  <a:schemeClr val="accent4">
                    <a:lumMod val="75000"/>
                  </a:schemeClr>
                </a:solidFill>
                <a:effectLst/>
                <a:latin typeface="Arial" panose="020B0604020202020204" pitchFamily="34" charset="0"/>
                <a:ea typeface="Calibri" panose="020F0502020204030204" pitchFamily="34" charset="0"/>
              </a:rPr>
              <a:t>Trabajo Vocal IV (4° año)</a:t>
            </a:r>
          </a:p>
          <a:p>
            <a:pPr marL="0" indent="0">
              <a:spcBef>
                <a:spcPts val="0"/>
              </a:spcBef>
              <a:buNone/>
            </a:pPr>
            <a:endParaRPr lang="es-AR" sz="2000" b="1" dirty="0">
              <a:solidFill>
                <a:srgbClr val="0070C0"/>
              </a:solidFill>
              <a:effectLst/>
              <a:latin typeface="+mj-lt"/>
              <a:ea typeface="Calibri" panose="020F0502020204030204" pitchFamily="34" charset="0"/>
            </a:endParaRPr>
          </a:p>
          <a:p>
            <a:pPr>
              <a:spcBef>
                <a:spcPts val="0"/>
              </a:spcBef>
            </a:pPr>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dirty="0"/>
          </a:p>
        </p:txBody>
      </p:sp>
    </p:spTree>
    <p:extLst>
      <p:ext uri="{BB962C8B-B14F-4D97-AF65-F5344CB8AC3E}">
        <p14:creationId xmlns:p14="http://schemas.microsoft.com/office/powerpoint/2010/main" val="2602573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36C66E-883C-4E07-B78A-56B18F33C5C6}"/>
              </a:ext>
            </a:extLst>
          </p:cNvPr>
          <p:cNvSpPr>
            <a:spLocks noGrp="1"/>
          </p:cNvSpPr>
          <p:nvPr>
            <p:ph type="title"/>
          </p:nvPr>
        </p:nvSpPr>
        <p:spPr>
          <a:xfrm>
            <a:off x="913774" y="416860"/>
            <a:ext cx="10364451" cy="968236"/>
          </a:xfrm>
        </p:spPr>
        <p:txBody>
          <a:bodyPr>
            <a:normAutofit fontScale="90000"/>
          </a:bodyPr>
          <a:lstStyle/>
          <a:p>
            <a:r>
              <a:rPr lang="es-AR" sz="2800" b="1" dirty="0">
                <a:solidFill>
                  <a:srgbClr val="FF0000"/>
                </a:solidFill>
              </a:rPr>
              <a:t>PROPUESTA 2025: Materias promocionales con opción a final</a:t>
            </a:r>
            <a:br>
              <a:rPr lang="es-AR" sz="2800" b="1" dirty="0">
                <a:solidFill>
                  <a:srgbClr val="FF0000"/>
                </a:solidFill>
              </a:rPr>
            </a:br>
            <a:r>
              <a:rPr lang="es-AR" sz="2800" b="1" u="sng" dirty="0">
                <a:solidFill>
                  <a:srgbClr val="FF0000"/>
                </a:solidFill>
              </a:rPr>
              <a:t>TECNICATURA EN ACTUACIÓN TEATRAL (SEGÚN RES. 4196/24)</a:t>
            </a:r>
          </a:p>
        </p:txBody>
      </p:sp>
      <p:sp>
        <p:nvSpPr>
          <p:cNvPr id="3" name="Marcador de contenido 2">
            <a:extLst>
              <a:ext uri="{FF2B5EF4-FFF2-40B4-BE49-F238E27FC236}">
                <a16:creationId xmlns:a16="http://schemas.microsoft.com/office/drawing/2014/main" id="{4BFBF932-9237-4242-87E9-731F20470A20}"/>
              </a:ext>
            </a:extLst>
          </p:cNvPr>
          <p:cNvSpPr>
            <a:spLocks noGrp="1"/>
          </p:cNvSpPr>
          <p:nvPr>
            <p:ph sz="quarter" idx="13"/>
          </p:nvPr>
        </p:nvSpPr>
        <p:spPr>
          <a:xfrm>
            <a:off x="913774" y="1385096"/>
            <a:ext cx="10363826" cy="5190516"/>
          </a:xfrm>
        </p:spPr>
        <p:txBody>
          <a:bodyPr>
            <a:normAutofit fontScale="92500" lnSpcReduction="20000"/>
          </a:bodyPr>
          <a:lstStyle/>
          <a:p>
            <a:pPr>
              <a:spcBef>
                <a:spcPts val="0"/>
              </a:spcBef>
            </a:pPr>
            <a:endParaRPr lang="es-MX" sz="2400" b="1" dirty="0">
              <a:effectLst/>
              <a:latin typeface="+mj-lt"/>
              <a:ea typeface="Calibri" panose="020F0502020204030204" pitchFamily="34" charset="0"/>
            </a:endParaRPr>
          </a:p>
          <a:p>
            <a:pPr>
              <a:spcBef>
                <a:spcPts val="0"/>
              </a:spcBef>
            </a:pPr>
            <a:r>
              <a:rPr lang="es-MX" sz="2400" b="1" dirty="0">
                <a:effectLst/>
                <a:latin typeface="+mj-lt"/>
                <a:ea typeface="Calibri" panose="020F0502020204030204" pitchFamily="34" charset="0"/>
              </a:rPr>
              <a:t>Movimiento I</a:t>
            </a:r>
          </a:p>
          <a:p>
            <a:pPr>
              <a:spcBef>
                <a:spcPts val="0"/>
              </a:spcBef>
            </a:pPr>
            <a:r>
              <a:rPr lang="es-MX" sz="2400" b="1" dirty="0">
                <a:effectLst/>
                <a:latin typeface="+mj-lt"/>
                <a:ea typeface="Calibri" panose="020F0502020204030204" pitchFamily="34" charset="0"/>
              </a:rPr>
              <a:t>Voz I</a:t>
            </a:r>
          </a:p>
          <a:p>
            <a:pPr>
              <a:spcBef>
                <a:spcPts val="0"/>
              </a:spcBef>
            </a:pPr>
            <a:r>
              <a:rPr lang="es-MX" sz="2400" b="1" dirty="0">
                <a:effectLst/>
                <a:latin typeface="+mj-lt"/>
                <a:ea typeface="Calibri" panose="020F0502020204030204" pitchFamily="34" charset="0"/>
              </a:rPr>
              <a:t>Maquillaje I (1° AÑO)</a:t>
            </a:r>
          </a:p>
          <a:p>
            <a:pPr>
              <a:spcBef>
                <a:spcPts val="0"/>
              </a:spcBef>
            </a:pPr>
            <a:r>
              <a:rPr lang="es-MX" sz="2400" b="1" dirty="0">
                <a:effectLst/>
                <a:latin typeface="+mj-lt"/>
                <a:ea typeface="Calibri" panose="020F0502020204030204" pitchFamily="34" charset="0"/>
              </a:rPr>
              <a:t>Teatro y literatura dramática I (1° AÑO)</a:t>
            </a:r>
          </a:p>
          <a:p>
            <a:pPr>
              <a:spcBef>
                <a:spcPts val="0"/>
              </a:spcBef>
            </a:pPr>
            <a:r>
              <a:rPr lang="es-MX" sz="2400" b="1" dirty="0">
                <a:effectLst/>
                <a:latin typeface="+mj-lt"/>
                <a:ea typeface="Calibri" panose="020F0502020204030204" pitchFamily="34" charset="0"/>
              </a:rPr>
              <a:t>Teorías de la percepción y comunicación (1° AÑO)</a:t>
            </a:r>
          </a:p>
          <a:p>
            <a:pPr>
              <a:spcBef>
                <a:spcPts val="0"/>
              </a:spcBef>
            </a:pPr>
            <a:r>
              <a:rPr lang="es-MX" sz="2400" b="1" dirty="0">
                <a:effectLst/>
                <a:latin typeface="+mj-lt"/>
                <a:ea typeface="Calibri" panose="020F0502020204030204" pitchFamily="34" charset="0"/>
              </a:rPr>
              <a:t>Teatro de objetos (1° AÑO)</a:t>
            </a:r>
          </a:p>
          <a:p>
            <a:pPr>
              <a:spcBef>
                <a:spcPts val="0"/>
              </a:spcBef>
            </a:pPr>
            <a:r>
              <a:rPr lang="es-MX" sz="2400" b="1" dirty="0">
                <a:effectLst/>
                <a:latin typeface="+mj-lt"/>
                <a:ea typeface="Calibri" panose="020F0502020204030204" pitchFamily="34" charset="0"/>
              </a:rPr>
              <a:t>Teatro y literatura dramática II (2° AÑO)</a:t>
            </a:r>
          </a:p>
          <a:p>
            <a:pPr>
              <a:spcBef>
                <a:spcPts val="0"/>
              </a:spcBef>
            </a:pPr>
            <a:r>
              <a:rPr lang="es-MX" sz="2400" b="1" dirty="0">
                <a:effectLst/>
                <a:latin typeface="+mj-lt"/>
                <a:ea typeface="Calibri" panose="020F0502020204030204" pitchFamily="34" charset="0"/>
              </a:rPr>
              <a:t>Teorías y tendencias teatrales contemporáneas (2° AÑO)</a:t>
            </a:r>
          </a:p>
          <a:p>
            <a:pPr>
              <a:spcBef>
                <a:spcPts val="0"/>
              </a:spcBef>
            </a:pPr>
            <a:r>
              <a:rPr lang="es-MX" sz="2400" b="1" dirty="0">
                <a:effectLst/>
                <a:latin typeface="+mj-lt"/>
                <a:ea typeface="Calibri" panose="020F0502020204030204" pitchFamily="34" charset="0"/>
              </a:rPr>
              <a:t>Análisis del espectáculo (2° AÑO)</a:t>
            </a:r>
          </a:p>
          <a:p>
            <a:pPr>
              <a:spcBef>
                <a:spcPts val="0"/>
              </a:spcBef>
            </a:pPr>
            <a:r>
              <a:rPr lang="es-MX" sz="2400" b="1" dirty="0">
                <a:effectLst/>
                <a:latin typeface="+mj-lt"/>
                <a:ea typeface="Calibri" panose="020F0502020204030204" pitchFamily="34" charset="0"/>
              </a:rPr>
              <a:t>Maquillaje II (2° AÑO)</a:t>
            </a:r>
          </a:p>
          <a:p>
            <a:pPr>
              <a:spcBef>
                <a:spcPts val="0"/>
              </a:spcBef>
            </a:pPr>
            <a:r>
              <a:rPr lang="es-MX" sz="2400" b="1" dirty="0">
                <a:effectLst/>
                <a:latin typeface="+mj-lt"/>
                <a:ea typeface="Calibri" panose="020F0502020204030204" pitchFamily="34" charset="0"/>
              </a:rPr>
              <a:t>Escenografía (2° AÑO)</a:t>
            </a:r>
          </a:p>
          <a:p>
            <a:pPr>
              <a:spcBef>
                <a:spcPts val="0"/>
              </a:spcBef>
            </a:pPr>
            <a:r>
              <a:rPr lang="es-MX" sz="2400" b="1" dirty="0">
                <a:effectLst/>
                <a:latin typeface="+mj-lt"/>
                <a:ea typeface="Calibri" panose="020F0502020204030204" pitchFamily="34" charset="0"/>
              </a:rPr>
              <a:t>Teatro y literatura dramática III (3° AÑO)</a:t>
            </a:r>
          </a:p>
          <a:p>
            <a:pPr>
              <a:spcBef>
                <a:spcPts val="0"/>
              </a:spcBef>
            </a:pPr>
            <a:r>
              <a:rPr lang="es-MX" sz="2400" b="1" dirty="0">
                <a:effectLst/>
                <a:latin typeface="+mj-lt"/>
                <a:ea typeface="Calibri" panose="020F0502020204030204" pitchFamily="34" charset="0"/>
              </a:rPr>
              <a:t>Organización y gestión de espectáculos (3° AÑO)</a:t>
            </a:r>
          </a:p>
          <a:p>
            <a:pPr>
              <a:spcBef>
                <a:spcPts val="0"/>
              </a:spcBef>
            </a:pPr>
            <a:r>
              <a:rPr lang="es-MX" sz="2400" b="1" dirty="0">
                <a:effectLst/>
                <a:latin typeface="+mj-lt"/>
                <a:ea typeface="Calibri" panose="020F0502020204030204" pitchFamily="34" charset="0"/>
              </a:rPr>
              <a:t>Arte, cultura y estética en el mundo contemporáneo (3° AÑO)</a:t>
            </a:r>
          </a:p>
          <a:p>
            <a:pPr>
              <a:spcBef>
                <a:spcPts val="0"/>
              </a:spcBef>
            </a:pPr>
            <a:endParaRPr lang="es-AR" sz="2000" b="1" dirty="0">
              <a:solidFill>
                <a:srgbClr val="0070C0"/>
              </a:solidFill>
              <a:effectLst/>
              <a:latin typeface="+mj-lt"/>
              <a:ea typeface="Calibri" panose="020F0502020204030204" pitchFamily="34" charset="0"/>
            </a:endParaRPr>
          </a:p>
          <a:p>
            <a:pPr>
              <a:spcBef>
                <a:spcPts val="0"/>
              </a:spcBef>
            </a:pPr>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dirty="0"/>
          </a:p>
        </p:txBody>
      </p:sp>
    </p:spTree>
    <p:extLst>
      <p:ext uri="{BB962C8B-B14F-4D97-AF65-F5344CB8AC3E}">
        <p14:creationId xmlns:p14="http://schemas.microsoft.com/office/powerpoint/2010/main" val="1485023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36C66E-883C-4E07-B78A-56B18F33C5C6}"/>
              </a:ext>
            </a:extLst>
          </p:cNvPr>
          <p:cNvSpPr>
            <a:spLocks noGrp="1"/>
          </p:cNvSpPr>
          <p:nvPr>
            <p:ph type="title"/>
          </p:nvPr>
        </p:nvSpPr>
        <p:spPr>
          <a:xfrm>
            <a:off x="632012" y="416860"/>
            <a:ext cx="10646213" cy="968236"/>
          </a:xfrm>
        </p:spPr>
        <p:txBody>
          <a:bodyPr>
            <a:noAutofit/>
          </a:bodyPr>
          <a:lstStyle/>
          <a:p>
            <a:r>
              <a:rPr lang="es-AR" sz="2800" b="1" dirty="0">
                <a:solidFill>
                  <a:srgbClr val="FF0000"/>
                </a:solidFill>
              </a:rPr>
              <a:t>PROPUESTA 2025 Materias CON EXAMEN FINAL SIN opción a PROMOCIONALIDAD</a:t>
            </a:r>
            <a:br>
              <a:rPr lang="es-AR" sz="2800" b="1" dirty="0">
                <a:solidFill>
                  <a:srgbClr val="FF0000"/>
                </a:solidFill>
              </a:rPr>
            </a:br>
            <a:r>
              <a:rPr lang="es-AR" sz="2800" b="1" u="sng" dirty="0">
                <a:solidFill>
                  <a:srgbClr val="FF0000"/>
                </a:solidFill>
              </a:rPr>
              <a:t>TECNICATURA EN ACTUACIÓN TEATRAL (SEGÚN RES. 4196/24)</a:t>
            </a:r>
          </a:p>
        </p:txBody>
      </p:sp>
      <p:sp>
        <p:nvSpPr>
          <p:cNvPr id="3" name="Marcador de contenido 2">
            <a:extLst>
              <a:ext uri="{FF2B5EF4-FFF2-40B4-BE49-F238E27FC236}">
                <a16:creationId xmlns:a16="http://schemas.microsoft.com/office/drawing/2014/main" id="{4BFBF932-9237-4242-87E9-731F20470A20}"/>
              </a:ext>
            </a:extLst>
          </p:cNvPr>
          <p:cNvSpPr>
            <a:spLocks noGrp="1"/>
          </p:cNvSpPr>
          <p:nvPr>
            <p:ph sz="quarter" idx="13"/>
          </p:nvPr>
        </p:nvSpPr>
        <p:spPr>
          <a:xfrm>
            <a:off x="913774" y="1855694"/>
            <a:ext cx="10363826" cy="4020671"/>
          </a:xfrm>
        </p:spPr>
        <p:txBody>
          <a:bodyPr>
            <a:normAutofit/>
          </a:bodyPr>
          <a:lstStyle/>
          <a:p>
            <a:pPr>
              <a:spcBef>
                <a:spcPts val="0"/>
              </a:spcBef>
            </a:pPr>
            <a:r>
              <a:rPr lang="es-MX" sz="2800" b="1" dirty="0">
                <a:effectLst/>
                <a:latin typeface="+mj-lt"/>
                <a:ea typeface="Calibri" panose="020F0502020204030204" pitchFamily="34" charset="0"/>
              </a:rPr>
              <a:t>Actuación I</a:t>
            </a:r>
          </a:p>
          <a:p>
            <a:pPr>
              <a:spcBef>
                <a:spcPts val="0"/>
              </a:spcBef>
            </a:pPr>
            <a:r>
              <a:rPr lang="es-MX" sz="2800" b="1" dirty="0">
                <a:effectLst/>
                <a:latin typeface="+mj-lt"/>
                <a:ea typeface="Calibri" panose="020F0502020204030204" pitchFamily="34" charset="0"/>
              </a:rPr>
              <a:t>Actuación II</a:t>
            </a:r>
          </a:p>
          <a:p>
            <a:pPr>
              <a:spcBef>
                <a:spcPts val="0"/>
              </a:spcBef>
            </a:pPr>
            <a:r>
              <a:rPr lang="es-MX" sz="2800" b="1" dirty="0">
                <a:effectLst/>
                <a:latin typeface="+mj-lt"/>
                <a:ea typeface="Calibri" panose="020F0502020204030204" pitchFamily="34" charset="0"/>
              </a:rPr>
              <a:t>Movimiento II</a:t>
            </a:r>
          </a:p>
          <a:p>
            <a:pPr>
              <a:spcBef>
                <a:spcPts val="0"/>
              </a:spcBef>
            </a:pPr>
            <a:r>
              <a:rPr lang="es-MX" sz="2800" b="1" dirty="0">
                <a:effectLst/>
                <a:latin typeface="+mj-lt"/>
                <a:ea typeface="Calibri" panose="020F0502020204030204" pitchFamily="34" charset="0"/>
              </a:rPr>
              <a:t>Voz II</a:t>
            </a:r>
          </a:p>
          <a:p>
            <a:pPr>
              <a:spcBef>
                <a:spcPts val="0"/>
              </a:spcBef>
            </a:pPr>
            <a:r>
              <a:rPr lang="es-MX" sz="2800" b="1" dirty="0">
                <a:effectLst/>
                <a:latin typeface="+mj-lt"/>
                <a:ea typeface="Calibri" panose="020F0502020204030204" pitchFamily="34" charset="0"/>
              </a:rPr>
              <a:t>Actuación III</a:t>
            </a:r>
          </a:p>
          <a:p>
            <a:pPr>
              <a:spcBef>
                <a:spcPts val="0"/>
              </a:spcBef>
            </a:pPr>
            <a:r>
              <a:rPr lang="es-MX" sz="2800" b="1" dirty="0">
                <a:effectLst/>
                <a:latin typeface="+mj-lt"/>
                <a:ea typeface="Calibri" panose="020F0502020204030204" pitchFamily="34" charset="0"/>
              </a:rPr>
              <a:t>Movimiento III</a:t>
            </a:r>
          </a:p>
          <a:p>
            <a:pPr>
              <a:spcBef>
                <a:spcPts val="0"/>
              </a:spcBef>
            </a:pPr>
            <a:r>
              <a:rPr lang="es-MX" sz="2800" b="1" dirty="0">
                <a:effectLst/>
                <a:latin typeface="+mj-lt"/>
                <a:ea typeface="Calibri" panose="020F0502020204030204" pitchFamily="34" charset="0"/>
              </a:rPr>
              <a:t>Voz III</a:t>
            </a:r>
          </a:p>
          <a:p>
            <a:pPr>
              <a:spcBef>
                <a:spcPts val="0"/>
              </a:spcBef>
            </a:pPr>
            <a:endParaRPr lang="es-MX" sz="2000" b="1" dirty="0">
              <a:effectLst/>
              <a:latin typeface="+mj-lt"/>
              <a:ea typeface="Calibri" panose="020F0502020204030204" pitchFamily="34" charset="0"/>
            </a:endParaRPr>
          </a:p>
          <a:p>
            <a:pPr>
              <a:spcBef>
                <a:spcPts val="0"/>
              </a:spcBef>
            </a:pPr>
            <a:endParaRPr lang="es-MX" sz="2000" b="1" dirty="0">
              <a:effectLst/>
              <a:latin typeface="+mj-lt"/>
              <a:ea typeface="Calibri" panose="020F0502020204030204" pitchFamily="34" charset="0"/>
            </a:endParaRPr>
          </a:p>
          <a:p>
            <a:pPr marL="0" indent="0">
              <a:spcBef>
                <a:spcPts val="0"/>
              </a:spcBef>
              <a:buNone/>
            </a:pPr>
            <a:endParaRPr lang="es-AR" sz="2000" b="1" dirty="0">
              <a:solidFill>
                <a:srgbClr val="0070C0"/>
              </a:solidFill>
              <a:effectLst/>
              <a:latin typeface="+mj-lt"/>
              <a:ea typeface="Calibri" panose="020F0502020204030204" pitchFamily="34" charset="0"/>
            </a:endParaRPr>
          </a:p>
          <a:p>
            <a:pPr>
              <a:spcBef>
                <a:spcPts val="0"/>
              </a:spcBef>
            </a:pPr>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sz="2000" b="1" dirty="0">
              <a:solidFill>
                <a:srgbClr val="000000"/>
              </a:solidFill>
              <a:effectLst/>
              <a:latin typeface="+mj-lt"/>
              <a:ea typeface="Calibri" panose="020F0502020204030204" pitchFamily="34" charset="0"/>
            </a:endParaRPr>
          </a:p>
          <a:p>
            <a:endParaRPr lang="es-AR" dirty="0"/>
          </a:p>
        </p:txBody>
      </p:sp>
    </p:spTree>
    <p:extLst>
      <p:ext uri="{BB962C8B-B14F-4D97-AF65-F5344CB8AC3E}">
        <p14:creationId xmlns:p14="http://schemas.microsoft.com/office/powerpoint/2010/main" val="2937903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4F9E0D6-82BE-44C6-B63F-37F7AEFE673C}"/>
              </a:ext>
            </a:extLst>
          </p:cNvPr>
          <p:cNvSpPr>
            <a:spLocks noGrp="1"/>
          </p:cNvSpPr>
          <p:nvPr>
            <p:ph sz="quarter" idx="13"/>
          </p:nvPr>
        </p:nvSpPr>
        <p:spPr>
          <a:xfrm>
            <a:off x="792750" y="901364"/>
            <a:ext cx="10363826" cy="5015343"/>
          </a:xfrm>
        </p:spPr>
        <p:txBody>
          <a:bodyPr>
            <a:noAutofit/>
          </a:bodyPr>
          <a:lstStyle/>
          <a:p>
            <a:pPr marL="0" indent="0" algn="just">
              <a:buNone/>
            </a:pPr>
            <a:r>
              <a:rPr lang="es-ES" sz="3200" dirty="0">
                <a:solidFill>
                  <a:schemeClr val="accent4">
                    <a:lumMod val="75000"/>
                  </a:schemeClr>
                </a:solidFill>
                <a:effectLst/>
                <a:latin typeface="Arial Black" panose="020B0A04020102020204" pitchFamily="34" charset="0"/>
                <a:ea typeface="Encode Sans"/>
                <a:cs typeface="Encode Sans"/>
              </a:rPr>
              <a:t>El Régimen Académico Marco (RAM), </a:t>
            </a:r>
            <a:r>
              <a:rPr lang="es-ES" sz="3200" b="1" dirty="0">
                <a:solidFill>
                  <a:schemeClr val="accent4">
                    <a:lumMod val="75000"/>
                  </a:schemeClr>
                </a:solidFill>
                <a:effectLst/>
                <a:latin typeface="Arial Black" panose="020B0A04020102020204" pitchFamily="34" charset="0"/>
                <a:ea typeface="Encode Sans"/>
                <a:cs typeface="Encode Sans"/>
              </a:rPr>
              <a:t>Resolución 4196/24</a:t>
            </a:r>
            <a:r>
              <a:rPr lang="es-ES" sz="3200" dirty="0">
                <a:solidFill>
                  <a:schemeClr val="accent4">
                    <a:lumMod val="75000"/>
                  </a:schemeClr>
                </a:solidFill>
                <a:effectLst/>
                <a:latin typeface="Arial Black" panose="020B0A04020102020204" pitchFamily="34" charset="0"/>
                <a:ea typeface="Encode Sans"/>
                <a:cs typeface="Encode Sans"/>
              </a:rPr>
              <a:t>, constituye una normativa que contribuye a la generación de condiciones institucionales para acompañar a las trayectorias formativas de las y los estudiantes que eligen la Educación Superior de la Provincia de Buenos Aires.</a:t>
            </a:r>
            <a:endParaRPr lang="es-AR" sz="3200" dirty="0">
              <a:solidFill>
                <a:schemeClr val="accent4">
                  <a:lumMod val="75000"/>
                </a:schemeClr>
              </a:solidFill>
              <a:latin typeface="Arial Black" panose="020B0A04020102020204" pitchFamily="34" charset="0"/>
            </a:endParaRPr>
          </a:p>
        </p:txBody>
      </p:sp>
    </p:spTree>
    <p:extLst>
      <p:ext uri="{BB962C8B-B14F-4D97-AF65-F5344CB8AC3E}">
        <p14:creationId xmlns:p14="http://schemas.microsoft.com/office/powerpoint/2010/main" val="1650643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896643B-0F53-4EA3-AD3F-BCFA66AD018B}"/>
              </a:ext>
            </a:extLst>
          </p:cNvPr>
          <p:cNvSpPr>
            <a:spLocks noGrp="1"/>
          </p:cNvSpPr>
          <p:nvPr>
            <p:ph sz="quarter" idx="13"/>
          </p:nvPr>
        </p:nvSpPr>
        <p:spPr>
          <a:xfrm>
            <a:off x="913774" y="793375"/>
            <a:ext cx="10363826" cy="5741895"/>
          </a:xfrm>
        </p:spPr>
        <p:txBody>
          <a:bodyPr>
            <a:normAutofit lnSpcReduction="10000"/>
          </a:bodyPr>
          <a:lstStyle/>
          <a:p>
            <a:pPr marL="0" indent="0" algn="just">
              <a:buNone/>
            </a:pPr>
            <a:r>
              <a:rPr lang="es-ES" sz="3500" u="none" strike="noStrike" dirty="0">
                <a:solidFill>
                  <a:schemeClr val="accent1">
                    <a:lumMod val="50000"/>
                  </a:schemeClr>
                </a:solidFill>
                <a:effectLst/>
                <a:latin typeface="Arial Black" panose="020B0A04020102020204" pitchFamily="34" charset="0"/>
                <a:ea typeface="Encode Sans"/>
                <a:cs typeface="Encode Sans"/>
              </a:rPr>
              <a:t>El inicio del proceso de implementación del nuevo RAM para el Nivel Superior, tal como la normativa establece, será a partir del año 2025.  En tal sentido los espacios curriculares cursados hasta 2024 SE REGULAN POR LA NORMATIVA DE LA RESOLUCIÓN 4043/09.</a:t>
            </a:r>
            <a:endParaRPr lang="es-AR" sz="3500" u="none" strike="noStrike" dirty="0">
              <a:solidFill>
                <a:schemeClr val="accent1">
                  <a:lumMod val="50000"/>
                </a:schemeClr>
              </a:solidFill>
              <a:effectLst/>
              <a:latin typeface="Arial Black" panose="020B0A04020102020204" pitchFamily="34" charset="0"/>
              <a:ea typeface="Arial" panose="020B0604020202020204" pitchFamily="34" charset="0"/>
            </a:endParaRPr>
          </a:p>
          <a:p>
            <a:pPr marL="0" indent="0">
              <a:buNone/>
            </a:pPr>
            <a:endParaRPr lang="es-AR" dirty="0"/>
          </a:p>
        </p:txBody>
      </p:sp>
    </p:spTree>
    <p:extLst>
      <p:ext uri="{BB962C8B-B14F-4D97-AF65-F5344CB8AC3E}">
        <p14:creationId xmlns:p14="http://schemas.microsoft.com/office/powerpoint/2010/main" val="2939327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9EE07A3-4662-4D46-932E-B7E9CFD455E9}"/>
              </a:ext>
            </a:extLst>
          </p:cNvPr>
          <p:cNvSpPr>
            <a:spLocks noGrp="1"/>
          </p:cNvSpPr>
          <p:nvPr>
            <p:ph sz="quarter" idx="13"/>
          </p:nvPr>
        </p:nvSpPr>
        <p:spPr>
          <a:xfrm>
            <a:off x="913774" y="726141"/>
            <a:ext cx="10363826" cy="5580529"/>
          </a:xfrm>
        </p:spPr>
        <p:txBody>
          <a:bodyPr>
            <a:normAutofit lnSpcReduction="10000"/>
          </a:bodyPr>
          <a:lstStyle/>
          <a:p>
            <a:pPr marL="0" indent="0" algn="just">
              <a:buNone/>
            </a:pPr>
            <a:r>
              <a:rPr lang="es-MX" sz="3200" dirty="0">
                <a:solidFill>
                  <a:srgbClr val="FF0000"/>
                </a:solidFill>
                <a:latin typeface="Aharoni" panose="02010803020104030203" pitchFamily="2" charset="-79"/>
                <a:cs typeface="Aharoni" panose="02010803020104030203" pitchFamily="2" charset="-79"/>
              </a:rPr>
              <a:t>El RAI deberá sostener y contemplar normativas que, acordes al espíritu del RAM, garanticen: </a:t>
            </a:r>
          </a:p>
          <a:p>
            <a:pPr marL="514350" indent="-514350" algn="just">
              <a:buFont typeface="+mj-lt"/>
              <a:buAutoNum type="arabicPeriod"/>
            </a:pPr>
            <a:r>
              <a:rPr lang="es-MX" sz="3200" dirty="0">
                <a:solidFill>
                  <a:schemeClr val="accent3"/>
                </a:solidFill>
                <a:latin typeface="Aharoni" panose="02010803020104030203" pitchFamily="2" charset="-79"/>
                <a:cs typeface="Aharoni" panose="02010803020104030203" pitchFamily="2" charset="-79"/>
              </a:rPr>
              <a:t>la centralidad en la enseñanza</a:t>
            </a:r>
            <a:r>
              <a:rPr lang="es-MX" sz="3200" dirty="0">
                <a:solidFill>
                  <a:srgbClr val="FF0000"/>
                </a:solidFill>
                <a:latin typeface="Aharoni" panose="02010803020104030203" pitchFamily="2" charset="-79"/>
                <a:cs typeface="Aharoni" panose="02010803020104030203" pitchFamily="2" charset="-79"/>
              </a:rPr>
              <a:t> </a:t>
            </a:r>
          </a:p>
          <a:p>
            <a:pPr marL="514350" indent="-514350" algn="just">
              <a:buFont typeface="+mj-lt"/>
              <a:buAutoNum type="arabicPeriod"/>
            </a:pPr>
            <a:r>
              <a:rPr lang="es-MX" sz="3200" dirty="0">
                <a:solidFill>
                  <a:schemeClr val="accent1"/>
                </a:solidFill>
                <a:latin typeface="Aharoni" panose="02010803020104030203" pitchFamily="2" charset="-79"/>
                <a:cs typeface="Aharoni" panose="02010803020104030203" pitchFamily="2" charset="-79"/>
              </a:rPr>
              <a:t>la transmisión de conocimientos</a:t>
            </a:r>
            <a:r>
              <a:rPr lang="es-MX" sz="3200" dirty="0">
                <a:solidFill>
                  <a:srgbClr val="FF0000"/>
                </a:solidFill>
                <a:latin typeface="Aharoni" panose="02010803020104030203" pitchFamily="2" charset="-79"/>
                <a:cs typeface="Aharoni" panose="02010803020104030203" pitchFamily="2" charset="-79"/>
              </a:rPr>
              <a:t> </a:t>
            </a:r>
            <a:r>
              <a:rPr lang="es-MX" sz="3200" dirty="0">
                <a:solidFill>
                  <a:schemeClr val="accent1"/>
                </a:solidFill>
                <a:latin typeface="Aharoni" panose="02010803020104030203" pitchFamily="2" charset="-79"/>
                <a:cs typeface="Aharoni" panose="02010803020104030203" pitchFamily="2" charset="-79"/>
              </a:rPr>
              <a:t>y construcción de los aprendizajes</a:t>
            </a:r>
            <a:endParaRPr lang="es-MX" sz="3200" dirty="0">
              <a:solidFill>
                <a:srgbClr val="FF0000"/>
              </a:solidFill>
              <a:latin typeface="Aharoni" panose="02010803020104030203" pitchFamily="2" charset="-79"/>
              <a:cs typeface="Aharoni" panose="02010803020104030203" pitchFamily="2" charset="-79"/>
            </a:endParaRPr>
          </a:p>
          <a:p>
            <a:pPr marL="514350" indent="-514350" algn="just">
              <a:buFont typeface="+mj-lt"/>
              <a:buAutoNum type="arabicPeriod"/>
            </a:pPr>
            <a:r>
              <a:rPr lang="es-MX" sz="3200" dirty="0">
                <a:solidFill>
                  <a:schemeClr val="accent6"/>
                </a:solidFill>
                <a:latin typeface="Aharoni" panose="02010803020104030203" pitchFamily="2" charset="-79"/>
                <a:cs typeface="Aharoni" panose="02010803020104030203" pitchFamily="2" charset="-79"/>
              </a:rPr>
              <a:t>las trayectorias PEDAGÓGICAS</a:t>
            </a:r>
            <a:endParaRPr lang="es-MX" sz="3200" dirty="0">
              <a:solidFill>
                <a:srgbClr val="FF0000"/>
              </a:solidFill>
              <a:latin typeface="Aharoni" panose="02010803020104030203" pitchFamily="2" charset="-79"/>
              <a:cs typeface="Aharoni" panose="02010803020104030203" pitchFamily="2" charset="-79"/>
            </a:endParaRPr>
          </a:p>
          <a:p>
            <a:pPr marL="514350" indent="-514350" algn="just">
              <a:buFont typeface="+mj-lt"/>
              <a:buAutoNum type="arabicPeriod"/>
            </a:pPr>
            <a:r>
              <a:rPr lang="es-MX" sz="3200" dirty="0">
                <a:solidFill>
                  <a:srgbClr val="FFC000"/>
                </a:solidFill>
                <a:latin typeface="Aharoni" panose="02010803020104030203" pitchFamily="2" charset="-79"/>
                <a:cs typeface="Aharoni" panose="02010803020104030203" pitchFamily="2" charset="-79"/>
              </a:rPr>
              <a:t>la participación estudiantil</a:t>
            </a:r>
          </a:p>
          <a:p>
            <a:pPr marL="514350" indent="-514350" algn="just">
              <a:buFont typeface="+mj-lt"/>
              <a:buAutoNum type="arabicPeriod"/>
            </a:pPr>
            <a:r>
              <a:rPr lang="es-MX" sz="3200" dirty="0">
                <a:solidFill>
                  <a:srgbClr val="C00000"/>
                </a:solidFill>
                <a:latin typeface="Aharoni" panose="02010803020104030203" pitchFamily="2" charset="-79"/>
                <a:cs typeface="Aharoni" panose="02010803020104030203" pitchFamily="2" charset="-79"/>
              </a:rPr>
              <a:t>la democratización de las instituciones</a:t>
            </a:r>
            <a:endParaRPr lang="es-AR" sz="3200" dirty="0">
              <a:solidFill>
                <a:srgbClr val="FF000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541192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a:bodyPr>
          <a:lstStyle/>
          <a:p>
            <a:pPr marL="0" indent="0" algn="just">
              <a:buNone/>
            </a:pPr>
            <a:r>
              <a:rPr lang="es-AR" sz="2400" b="1" dirty="0">
                <a:solidFill>
                  <a:srgbClr val="FFC000"/>
                </a:solidFill>
              </a:rPr>
              <a:t>Matriculación e Inscripción: </a:t>
            </a:r>
            <a:endParaRPr lang="es-MX" sz="2400" b="1" dirty="0">
              <a:solidFill>
                <a:srgbClr val="FFC000"/>
              </a:solidFill>
            </a:endParaRPr>
          </a:p>
          <a:p>
            <a:pPr algn="just"/>
            <a:r>
              <a:rPr lang="es-MX" sz="2400" b="1" dirty="0">
                <a:solidFill>
                  <a:srgbClr val="C00000"/>
                </a:solidFill>
              </a:rPr>
              <a:t>Haber aprobado el nivel secundario en cualquiera de sus modalidades al momento del trámite de matriculación.</a:t>
            </a:r>
          </a:p>
          <a:p>
            <a:pPr algn="just"/>
            <a:r>
              <a:rPr lang="es-MX" sz="2400" b="1" dirty="0">
                <a:solidFill>
                  <a:srgbClr val="C00000"/>
                </a:solidFill>
              </a:rPr>
              <a:t>Cumplir con las condiciones establecidas en el Artículo 34° de la Ley de Educación Provincial N°13.688. Cada Dirección de nivel o modalidad establecerá las pautas para la solicitud.</a:t>
            </a:r>
          </a:p>
          <a:p>
            <a:pPr algn="just"/>
            <a:r>
              <a:rPr lang="es-MX" sz="2400" b="1" dirty="0">
                <a:solidFill>
                  <a:srgbClr val="C00000"/>
                </a:solidFill>
              </a:rPr>
              <a:t>En el caso de las carreras de formación docente no podrá ingresar quien esté contemplado en el artículo 95° de la Ley de Educación N° 13688 de la Provincia de Buenos Aires</a:t>
            </a:r>
          </a:p>
          <a:p>
            <a:pPr marL="0" indent="0" algn="just">
              <a:buNone/>
            </a:pPr>
            <a:endParaRPr lang="es-AR" b="1" dirty="0"/>
          </a:p>
        </p:txBody>
      </p:sp>
    </p:spTree>
    <p:extLst>
      <p:ext uri="{BB962C8B-B14F-4D97-AF65-F5344CB8AC3E}">
        <p14:creationId xmlns:p14="http://schemas.microsoft.com/office/powerpoint/2010/main" val="274075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a:bodyPr>
          <a:lstStyle/>
          <a:p>
            <a:pPr marL="0" indent="0" algn="just">
              <a:buNone/>
            </a:pPr>
            <a:r>
              <a:rPr lang="es-AR" sz="2400" b="1" dirty="0"/>
              <a:t>SE introduce el concepto de </a:t>
            </a:r>
            <a:r>
              <a:rPr lang="es-AR" sz="2400" b="1" u="sng" dirty="0">
                <a:solidFill>
                  <a:schemeClr val="accent5"/>
                </a:solidFill>
              </a:rPr>
              <a:t>trayectoria estudiantil </a:t>
            </a:r>
            <a:r>
              <a:rPr lang="es-AR" sz="2400" b="1" dirty="0"/>
              <a:t>como eje medular en la formación profesional. LA MISMA REFIERE A </a:t>
            </a:r>
            <a:r>
              <a:rPr lang="es-MX" sz="2400" b="1" dirty="0"/>
              <a:t>los recorridos formativos, personales e institucionales en los que confluyen las experiencias y los saberes que portan las y los estudiantes atravesados por una propuesta de trabajo pedagógico institucional. LA INSTITUCIÓN FORMADORA, asume la responsabilidad en </a:t>
            </a:r>
            <a:r>
              <a:rPr lang="es-MX" sz="2400" b="1" u="sng" dirty="0"/>
              <a:t>la construcción de condiciones que favorezcan trayectorias formativas y de calidad</a:t>
            </a:r>
            <a:r>
              <a:rPr lang="es-MX" sz="2400" b="1" dirty="0"/>
              <a:t>, a través del diseño de </a:t>
            </a:r>
            <a:r>
              <a:rPr lang="es-MX" sz="2400" b="1" dirty="0">
                <a:solidFill>
                  <a:srgbClr val="C00000"/>
                </a:solidFill>
              </a:rPr>
              <a:t>políticas e iniciativas PEDAGÓGICAS </a:t>
            </a:r>
            <a:r>
              <a:rPr lang="es-MX" sz="2400" b="1" dirty="0"/>
              <a:t>que fortalezcan </a:t>
            </a:r>
            <a:r>
              <a:rPr lang="es-MX" sz="2400" b="1" dirty="0">
                <a:solidFill>
                  <a:schemeClr val="accent1">
                    <a:lumMod val="75000"/>
                  </a:schemeClr>
                </a:solidFill>
              </a:rPr>
              <a:t>la centralidad en la enseñanza</a:t>
            </a:r>
            <a:r>
              <a:rPr lang="es-MX" sz="2400" b="1" dirty="0"/>
              <a:t>, </a:t>
            </a:r>
            <a:r>
              <a:rPr lang="es-MX" sz="2400" b="1" dirty="0">
                <a:solidFill>
                  <a:schemeClr val="accent2">
                    <a:lumMod val="75000"/>
                  </a:schemeClr>
                </a:solidFill>
              </a:rPr>
              <a:t>la transmisión de conocimientos </a:t>
            </a:r>
            <a:r>
              <a:rPr lang="es-MX" sz="2400" b="1" dirty="0"/>
              <a:t>y </a:t>
            </a:r>
            <a:r>
              <a:rPr lang="es-MX" sz="2400" b="1" dirty="0">
                <a:solidFill>
                  <a:srgbClr val="FFC000"/>
                </a:solidFill>
              </a:rPr>
              <a:t>la construcción de los aprendizajes</a:t>
            </a:r>
            <a:r>
              <a:rPr lang="es-MX" sz="2400" b="1" dirty="0"/>
              <a:t>.</a:t>
            </a:r>
          </a:p>
          <a:p>
            <a:pPr algn="just"/>
            <a:endParaRPr lang="es-AR" b="1" dirty="0"/>
          </a:p>
        </p:txBody>
      </p:sp>
    </p:spTree>
    <p:extLst>
      <p:ext uri="{BB962C8B-B14F-4D97-AF65-F5344CB8AC3E}">
        <p14:creationId xmlns:p14="http://schemas.microsoft.com/office/powerpoint/2010/main" val="2313255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fontScale="85000" lnSpcReduction="20000"/>
          </a:bodyPr>
          <a:lstStyle/>
          <a:p>
            <a:pPr marL="0" indent="0" algn="just">
              <a:buNone/>
            </a:pPr>
            <a:r>
              <a:rPr lang="es-MX" sz="2400" b="1" dirty="0">
                <a:solidFill>
                  <a:srgbClr val="00B050"/>
                </a:solidFill>
              </a:rPr>
              <a:t>Modalidad de cursada de las carreras</a:t>
            </a:r>
          </a:p>
          <a:p>
            <a:pPr marL="0" indent="0" algn="just">
              <a:buNone/>
            </a:pPr>
            <a:r>
              <a:rPr lang="es-MX" sz="2400" b="1" u="sng" dirty="0">
                <a:solidFill>
                  <a:schemeClr val="accent5"/>
                </a:solidFill>
              </a:rPr>
              <a:t>Modalidad presencial</a:t>
            </a:r>
            <a:r>
              <a:rPr lang="es-MX" sz="2400" b="1" dirty="0">
                <a:solidFill>
                  <a:schemeClr val="accent5"/>
                </a:solidFill>
              </a:rPr>
              <a:t>: La cursada presencial puede asumir dos modalidades: </a:t>
            </a:r>
            <a:r>
              <a:rPr lang="es-MX" sz="2400" b="1" dirty="0">
                <a:solidFill>
                  <a:srgbClr val="FF0000"/>
                </a:solidFill>
              </a:rPr>
              <a:t>Presencialidad Plena (PP) </a:t>
            </a:r>
            <a:r>
              <a:rPr lang="es-MX" sz="2400" b="1" dirty="0">
                <a:solidFill>
                  <a:schemeClr val="accent5"/>
                </a:solidFill>
              </a:rPr>
              <a:t>o </a:t>
            </a:r>
            <a:r>
              <a:rPr lang="es-MX" sz="2400" b="1" dirty="0">
                <a:solidFill>
                  <a:srgbClr val="0070C0"/>
                </a:solidFill>
              </a:rPr>
              <a:t>Presencialidad con Propuestas Pedagógicas Combinadas (PPC)</a:t>
            </a:r>
          </a:p>
          <a:p>
            <a:pPr marL="0" indent="0" algn="just">
              <a:buNone/>
            </a:pPr>
            <a:r>
              <a:rPr lang="es-MX" sz="2400" b="1" dirty="0">
                <a:solidFill>
                  <a:srgbClr val="FF0000"/>
                </a:solidFill>
              </a:rPr>
              <a:t>PP: Se considera presencialidad plena al acto educativo en el que la interacción pedagógica docente-estudiante comparte el mismo tiempo y espacio (físico o virtual, sincrónico) Las unidades curriculares en presencialidad plena deberán incluir un mínimo de 70% de carga horaria de la unidad curricular en la sede del instituto y hasta un máximo de 30% de sincronía mediada por tecnologías. ESTE CRITERIO NO VALE PARA PRÁCTICA DOCENTE Y UNIDADES CURRICULARES EMINENTEMENTE PRACTICAS.</a:t>
            </a:r>
          </a:p>
          <a:p>
            <a:pPr marL="0" indent="0" algn="just">
              <a:buNone/>
            </a:pPr>
            <a:r>
              <a:rPr lang="es-MX" sz="2400" b="1" dirty="0">
                <a:solidFill>
                  <a:srgbClr val="0070C0"/>
                </a:solidFill>
              </a:rPr>
              <a:t>PPC: alternativa de cursada que conjuga actividades asincrónicas y encuentros presenciales. Las PPC son propuestas pedagógicas de carácter presencial que contienen instancias virtuales integradas en el mismo proyecto de enseñanza </a:t>
            </a:r>
            <a:r>
              <a:rPr lang="es-MX" sz="2400" b="1">
                <a:solidFill>
                  <a:srgbClr val="0070C0"/>
                </a:solidFill>
              </a:rPr>
              <a:t>y constituyen una </a:t>
            </a:r>
            <a:r>
              <a:rPr lang="es-MX" sz="2400" b="1" dirty="0">
                <a:solidFill>
                  <a:srgbClr val="0070C0"/>
                </a:solidFill>
              </a:rPr>
              <a:t>única experiencia pedagógica.</a:t>
            </a:r>
          </a:p>
          <a:p>
            <a:pPr marL="0" indent="0" algn="just">
              <a:buNone/>
            </a:pPr>
            <a:endParaRPr lang="es-MX" sz="2400" b="1" dirty="0">
              <a:solidFill>
                <a:srgbClr val="FF0000"/>
              </a:solidFill>
            </a:endParaRPr>
          </a:p>
          <a:p>
            <a:pPr marL="0" indent="0" algn="just">
              <a:buNone/>
            </a:pPr>
            <a:endParaRPr lang="es-AR" sz="2400" b="1" dirty="0">
              <a:solidFill>
                <a:srgbClr val="FF0000"/>
              </a:solidFill>
            </a:endParaRPr>
          </a:p>
        </p:txBody>
      </p:sp>
    </p:spTree>
    <p:extLst>
      <p:ext uri="{BB962C8B-B14F-4D97-AF65-F5344CB8AC3E}">
        <p14:creationId xmlns:p14="http://schemas.microsoft.com/office/powerpoint/2010/main" val="2300125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F4877-E9A4-49BF-B502-EDE7A08848BB}"/>
              </a:ext>
            </a:extLst>
          </p:cNvPr>
          <p:cNvSpPr>
            <a:spLocks noGrp="1"/>
          </p:cNvSpPr>
          <p:nvPr>
            <p:ph type="title"/>
          </p:nvPr>
        </p:nvSpPr>
        <p:spPr>
          <a:xfrm>
            <a:off x="913775" y="618518"/>
            <a:ext cx="10364451" cy="564824"/>
          </a:xfrm>
        </p:spPr>
        <p:txBody>
          <a:bodyPr>
            <a:normAutofit fontScale="90000"/>
          </a:bodyPr>
          <a:lstStyle/>
          <a:p>
            <a:r>
              <a:rPr lang="es-AR" b="1" dirty="0"/>
              <a:t>MODIFICATORIAS - INNOVACIONES</a:t>
            </a:r>
          </a:p>
        </p:txBody>
      </p:sp>
      <p:sp>
        <p:nvSpPr>
          <p:cNvPr id="3" name="Marcador de contenido 2">
            <a:extLst>
              <a:ext uri="{FF2B5EF4-FFF2-40B4-BE49-F238E27FC236}">
                <a16:creationId xmlns:a16="http://schemas.microsoft.com/office/drawing/2014/main" id="{99B5A146-F03B-43EB-80B7-FA1243D37455}"/>
              </a:ext>
            </a:extLst>
          </p:cNvPr>
          <p:cNvSpPr>
            <a:spLocks noGrp="1"/>
          </p:cNvSpPr>
          <p:nvPr>
            <p:ph sz="quarter" idx="13"/>
          </p:nvPr>
        </p:nvSpPr>
        <p:spPr>
          <a:xfrm>
            <a:off x="913774" y="1331259"/>
            <a:ext cx="10363826" cy="5109881"/>
          </a:xfrm>
        </p:spPr>
        <p:txBody>
          <a:bodyPr>
            <a:normAutofit/>
          </a:bodyPr>
          <a:lstStyle/>
          <a:p>
            <a:pPr marL="0" indent="0" algn="just">
              <a:buNone/>
            </a:pPr>
            <a:r>
              <a:rPr lang="es-AR" sz="2400" b="1" dirty="0">
                <a:solidFill>
                  <a:schemeClr val="accent2">
                    <a:lumMod val="75000"/>
                  </a:schemeClr>
                </a:solidFill>
              </a:rPr>
              <a:t>INGRESO</a:t>
            </a:r>
            <a:r>
              <a:rPr lang="es-AR" sz="2400" b="1" dirty="0"/>
              <a:t>: </a:t>
            </a:r>
            <a:r>
              <a:rPr lang="es-MX" sz="2400" b="1" dirty="0">
                <a:solidFill>
                  <a:schemeClr val="accent2">
                    <a:lumMod val="75000"/>
                  </a:schemeClr>
                </a:solidFill>
              </a:rPr>
              <a:t>El Primer Año como espacio de filiación académica e institucional</a:t>
            </a:r>
          </a:p>
          <a:p>
            <a:pPr marL="0" indent="0" algn="just">
              <a:buNone/>
            </a:pPr>
            <a:r>
              <a:rPr lang="es-MX" b="1" dirty="0">
                <a:solidFill>
                  <a:schemeClr val="accent2">
                    <a:lumMod val="75000"/>
                  </a:schemeClr>
                </a:solidFill>
              </a:rPr>
              <a:t>Es responsabilidad de los Institutos elaborar propuestas que </a:t>
            </a:r>
            <a:r>
              <a:rPr lang="es-MX" b="1" dirty="0">
                <a:solidFill>
                  <a:srgbClr val="FF0000"/>
                </a:solidFill>
              </a:rPr>
              <a:t>acompañen a las y los ingresantes a incluirse de manera efectiva </a:t>
            </a:r>
            <a:r>
              <a:rPr lang="es-MX" b="1" dirty="0">
                <a:solidFill>
                  <a:schemeClr val="accent2">
                    <a:lumMod val="75000"/>
                  </a:schemeClr>
                </a:solidFill>
              </a:rPr>
              <a:t>en la comunidad de la que han elegido formar parte. Implica </a:t>
            </a:r>
            <a:r>
              <a:rPr lang="es-MX" b="1" u="sng" dirty="0">
                <a:solidFill>
                  <a:schemeClr val="accent2">
                    <a:lumMod val="75000"/>
                  </a:schemeClr>
                </a:solidFill>
              </a:rPr>
              <a:t>entrar</a:t>
            </a:r>
            <a:r>
              <a:rPr lang="es-MX" b="1" dirty="0">
                <a:solidFill>
                  <a:schemeClr val="accent2">
                    <a:lumMod val="75000"/>
                  </a:schemeClr>
                </a:solidFill>
              </a:rPr>
              <a:t> con las y los estudiantes de educación superior </a:t>
            </a:r>
            <a:r>
              <a:rPr lang="es-MX" b="1" dirty="0">
                <a:solidFill>
                  <a:schemeClr val="accent1">
                    <a:lumMod val="75000"/>
                  </a:schemeClr>
                </a:solidFill>
              </a:rPr>
              <a:t>a nuevos campos de conocimiento</a:t>
            </a:r>
            <a:r>
              <a:rPr lang="es-MX" b="1" dirty="0">
                <a:solidFill>
                  <a:schemeClr val="accent2">
                    <a:lumMod val="75000"/>
                  </a:schemeClr>
                </a:solidFill>
              </a:rPr>
              <a:t>, </a:t>
            </a:r>
            <a:r>
              <a:rPr lang="es-MX" b="1" dirty="0">
                <a:solidFill>
                  <a:srgbClr val="FFC000"/>
                </a:solidFill>
              </a:rPr>
              <a:t>nuevas formas de socializar </a:t>
            </a:r>
            <a:r>
              <a:rPr lang="es-MX" b="1" dirty="0">
                <a:solidFill>
                  <a:schemeClr val="accent2">
                    <a:lumMod val="75000"/>
                  </a:schemeClr>
                </a:solidFill>
              </a:rPr>
              <a:t>y de </a:t>
            </a:r>
            <a:r>
              <a:rPr lang="es-MX" b="1" dirty="0">
                <a:solidFill>
                  <a:srgbClr val="7030A0"/>
                </a:solidFill>
              </a:rPr>
              <a:t>inscribirse en los entramados comunitarios</a:t>
            </a:r>
            <a:r>
              <a:rPr lang="es-MX" b="1" dirty="0">
                <a:solidFill>
                  <a:schemeClr val="accent2">
                    <a:lumMod val="75000"/>
                  </a:schemeClr>
                </a:solidFill>
              </a:rPr>
              <a:t>. El primer año supone la planificación y el despliegue de estrategias institucionales que acompañan la transición que las y los ingresantes a las carreras docentes y técnicas deben vivenciar. En este sentido es la apertura de un ciclo que debe garantizar tiempos y espacios que promuevan </a:t>
            </a:r>
            <a:r>
              <a:rPr lang="es-MX" b="1" u="sng" dirty="0">
                <a:solidFill>
                  <a:srgbClr val="FF0000"/>
                </a:solidFill>
              </a:rPr>
              <a:t>la filiación institucional y académica de las y los ingresantes</a:t>
            </a:r>
            <a:r>
              <a:rPr lang="es-MX" b="1" dirty="0">
                <a:solidFill>
                  <a:schemeClr val="accent2">
                    <a:lumMod val="75000"/>
                  </a:schemeClr>
                </a:solidFill>
              </a:rPr>
              <a:t>.</a:t>
            </a:r>
            <a:endParaRPr lang="es-AR" b="1" dirty="0">
              <a:solidFill>
                <a:schemeClr val="accent2">
                  <a:lumMod val="75000"/>
                </a:schemeClr>
              </a:solidFill>
            </a:endParaRPr>
          </a:p>
        </p:txBody>
      </p:sp>
    </p:spTree>
    <p:extLst>
      <p:ext uri="{BB962C8B-B14F-4D97-AF65-F5344CB8AC3E}">
        <p14:creationId xmlns:p14="http://schemas.microsoft.com/office/powerpoint/2010/main" val="2725140697"/>
      </p:ext>
    </p:extLst>
  </p:cSld>
  <p:clrMapOvr>
    <a:masterClrMapping/>
  </p:clrMapOvr>
</p:sld>
</file>

<file path=ppt/theme/theme1.xml><?xml version="1.0" encoding="utf-8"?>
<a:theme xmlns:a="http://schemas.openxmlformats.org/drawingml/2006/main" name="Got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TM04033925[[fn=Gota]]</Template>
  <TotalTime>812</TotalTime>
  <Words>2662</Words>
  <Application>Microsoft Office PowerPoint</Application>
  <PresentationFormat>Panorámica</PresentationFormat>
  <Paragraphs>196</Paragraphs>
  <Slides>25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25</vt:i4>
      </vt:variant>
    </vt:vector>
  </HeadingPairs>
  <TitlesOfParts>
    <vt:vector size="32" baseType="lpstr">
      <vt:lpstr>Aharoni</vt:lpstr>
      <vt:lpstr>Arial</vt:lpstr>
      <vt:lpstr>Arial Black</vt:lpstr>
      <vt:lpstr>EncodeSans-Bold</vt:lpstr>
      <vt:lpstr>Franklin Gothic Heavy</vt:lpstr>
      <vt:lpstr>Tw Cen MT</vt:lpstr>
      <vt:lpstr>Gota</vt:lpstr>
      <vt:lpstr>Régimen Académico Marco (RAM)   Resolución 4196/24</vt:lpstr>
      <vt:lpstr>Presentación de PowerPoint</vt:lpstr>
      <vt:lpstr>Presentación de PowerPoint</vt:lpstr>
      <vt:lpstr>Presentación de PowerPoint</vt:lpstr>
      <vt:lpstr>Presentación de PowerPoint</vt:lpstr>
      <vt:lpstr>MODIFICATORIAS - INNOVACIONES</vt:lpstr>
      <vt:lpstr>MODIFICATORIAS - INNOVACIONES</vt:lpstr>
      <vt:lpstr>MODIFICATORIAS - INNOVACIONES</vt:lpstr>
      <vt:lpstr>MODIFICATORIAS - INNOVACIONES</vt:lpstr>
      <vt:lpstr>MODIFICATORIAS - INNOVACIONES</vt:lpstr>
      <vt:lpstr>MODIFICATORIAS - INNOVACIONES</vt:lpstr>
      <vt:lpstr>MODIFICATORIAS - INNOVACIONES</vt:lpstr>
      <vt:lpstr>MODIFICATORIAS - INNOVACIONES</vt:lpstr>
      <vt:lpstr>MODIFICATORIAS - INNOVACIONES</vt:lpstr>
      <vt:lpstr>MODIFICATORIAS - INNOVACIONES</vt:lpstr>
      <vt:lpstr>MODIFICATORIAS - INNOVACIONES</vt:lpstr>
      <vt:lpstr>MODIFICATORIAS - INNOVACIONES</vt:lpstr>
      <vt:lpstr>ACREDITACIÓN EN LA EMAD AL 31-12-2024</vt:lpstr>
      <vt:lpstr>ACREDITACIÓN EN LA EMAD AL 31-12-2024</vt:lpstr>
      <vt:lpstr>ACREDITACIÓN EN NÚMEROS</vt:lpstr>
      <vt:lpstr>PROPUESTA 2025: Materias promocionales con opción a final PROFESORADO DE TEATRO (SEGÚN RES. 4196/24)</vt:lpstr>
      <vt:lpstr>Materias promocionales SIN OPCIÓN A EXAMEN FINAL PROFESORADO DE TEATRO (SEGÚN RES. 4196/24)</vt:lpstr>
      <vt:lpstr>PROPUESTA 2025: Materias CON EXAMEN FINAL SIN opción a PROMOCIONALIDAD - PROFESORADO DE TEATRO  (SEGÚN RES. 4196/24)</vt:lpstr>
      <vt:lpstr>PROPUESTA 2025: Materias promocionales con opción a final TECNICATURA EN ACTUACIÓN TEATRAL (SEGÚN RES. 4196/24)</vt:lpstr>
      <vt:lpstr>PROPUESTA 2025 Materias CON EXAMEN FINAL SIN opción a PROMOCIONALIDAD TECNICATURA EN ACTUACIÓN TEATRAL (SEGÚN RES. 4196/24)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Régimen Académico Marco (RAM)   Resolución 4196/24</dc:title>
  <dc:creator>mario zaccagnini</dc:creator>
  <cp:lastModifiedBy>mario zaccagnini</cp:lastModifiedBy>
  <cp:revision>53</cp:revision>
  <cp:lastPrinted>2025-02-19T21:05:50Z</cp:lastPrinted>
  <dcterms:created xsi:type="dcterms:W3CDTF">2024-12-09T21:15:47Z</dcterms:created>
  <dcterms:modified xsi:type="dcterms:W3CDTF">2025-03-14T20:44:22Z</dcterms:modified>
</cp:coreProperties>
</file>